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79" r:id="rId1"/>
  </p:sldMasterIdLst>
  <p:notesMasterIdLst>
    <p:notesMasterId r:id="rId21"/>
  </p:notesMasterIdLst>
  <p:sldIdLst>
    <p:sldId id="394" r:id="rId2"/>
    <p:sldId id="440" r:id="rId3"/>
    <p:sldId id="435" r:id="rId4"/>
    <p:sldId id="436" r:id="rId5"/>
    <p:sldId id="441" r:id="rId6"/>
    <p:sldId id="289" r:id="rId7"/>
    <p:sldId id="287" r:id="rId8"/>
    <p:sldId id="444" r:id="rId9"/>
    <p:sldId id="292" r:id="rId10"/>
    <p:sldId id="275" r:id="rId11"/>
    <p:sldId id="438" r:id="rId12"/>
    <p:sldId id="298" r:id="rId13"/>
    <p:sldId id="263" r:id="rId14"/>
    <p:sldId id="447" r:id="rId15"/>
    <p:sldId id="446" r:id="rId16"/>
    <p:sldId id="449" r:id="rId17"/>
    <p:sldId id="282" r:id="rId18"/>
    <p:sldId id="294" r:id="rId19"/>
    <p:sldId id="267" r:id="rId20"/>
  </p:sldIdLst>
  <p:sldSz cx="9144000" cy="6858000" type="screen4x3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287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145D5"/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보통 스타일 4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41" autoAdjust="0"/>
    <p:restoredTop sz="84767" autoAdjust="0"/>
  </p:normalViewPr>
  <p:slideViewPr>
    <p:cSldViewPr>
      <p:cViewPr varScale="1">
        <p:scale>
          <a:sx n="94" d="100"/>
          <a:sy n="94" d="100"/>
        </p:scale>
        <p:origin x="888" y="90"/>
      </p:cViewPr>
      <p:guideLst>
        <p:guide orient="horz" pos="2159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45659" cy="496332"/>
          </a:xfrm>
          <a:prstGeom prst="rect">
            <a:avLst/>
          </a:prstGeom>
        </p:spPr>
        <p:txBody>
          <a:bodyPr vert="horz" lIns="91432" tIns="45715" rIns="91432" bIns="45715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7" y="1"/>
            <a:ext cx="2945659" cy="496332"/>
          </a:xfrm>
          <a:prstGeom prst="rect">
            <a:avLst/>
          </a:prstGeom>
        </p:spPr>
        <p:txBody>
          <a:bodyPr vert="horz" lIns="91432" tIns="45715" rIns="91432" bIns="45715"/>
          <a:lstStyle>
            <a:lvl1pPr algn="r">
              <a:defRPr sz="1200"/>
            </a:lvl1pPr>
          </a:lstStyle>
          <a:p>
            <a:pPr lvl="0">
              <a:defRPr/>
            </a:pPr>
            <a:fld id="{8A5D4C16-7203-4DA5-8C14-1EF6E5D8D8C5}" type="datetime1">
              <a:rPr lang="ko-KR" altLang="en-US"/>
              <a:pPr lvl="0">
                <a:defRPr/>
              </a:pPr>
              <a:t>2023-11-24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5" rIns="91432" bIns="45715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vert="horz" lIns="91432" tIns="45715" rIns="91432" bIns="45715"/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3" y="9428585"/>
            <a:ext cx="2945659" cy="496332"/>
          </a:xfrm>
          <a:prstGeom prst="rect">
            <a:avLst/>
          </a:prstGeom>
        </p:spPr>
        <p:txBody>
          <a:bodyPr vert="horz" lIns="91432" tIns="45715" rIns="91432" bIns="45715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7" y="9428585"/>
            <a:ext cx="2945659" cy="496332"/>
          </a:xfrm>
          <a:prstGeom prst="rect">
            <a:avLst/>
          </a:prstGeom>
        </p:spPr>
        <p:txBody>
          <a:bodyPr vert="horz" lIns="91432" tIns="45715" rIns="91432" bIns="45715" anchor="b"/>
          <a:lstStyle>
            <a:lvl1pPr algn="r">
              <a:defRPr sz="1200"/>
            </a:lvl1pPr>
          </a:lstStyle>
          <a:p>
            <a:pPr lvl="0">
              <a:defRPr/>
            </a:pPr>
            <a:fld id="{EC63137B-CB16-486C-8865-6264DD5F7790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EC63137B-CB16-486C-8865-6264DD5F7790}" type="slidenum">
              <a:rPr lang="en-US" altLang="en-US"/>
              <a:pPr lvl="0">
                <a:defRPr/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3137B-CB16-486C-8865-6264DD5F7790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1789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3137B-CB16-486C-8865-6264DD5F7790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9271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3137B-CB16-486C-8865-6264DD5F7790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0200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EC63137B-CB16-486C-8865-6264DD5F7790}" type="slidenum">
              <a:rPr lang="ko-KR" altLang="en-US" smtClean="0"/>
              <a:pPr lvl="0">
                <a:defRPr/>
              </a:pPr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9233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3137B-CB16-486C-8865-6264DD5F7790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7795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3137B-CB16-486C-8865-6264DD5F7790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8741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3137B-CB16-486C-8865-6264DD5F7790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813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3137B-CB16-486C-8865-6264DD5F7790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87819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3137B-CB16-486C-8865-6264DD5F7790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4829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EC63137B-CB16-486C-8865-6264DD5F7790}" type="slidenum">
              <a:rPr lang="en-US" altLang="en-US"/>
              <a:pPr lvl="0">
                <a:defRPr/>
              </a:pPr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sz="1400">
              <a:latin typeface="+mn-lt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EC63137B-CB16-486C-8865-6264DD5F7790}" type="slidenum">
              <a:rPr lang="en-US" altLang="en-US"/>
              <a:pPr lvl="0"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632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3137B-CB16-486C-8865-6264DD5F7790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7281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3137B-CB16-486C-8865-6264DD5F7790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2397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3137B-CB16-486C-8865-6264DD5F7790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5466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3137B-CB16-486C-8865-6264DD5F7790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8575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3137B-CB16-486C-8865-6264DD5F7790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5194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3137B-CB16-486C-8865-6264DD5F7790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8997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3137B-CB16-486C-8865-6264DD5F7790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2510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2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" r="24273"/>
          <a:stretch/>
        </p:blipFill>
        <p:spPr bwMode="auto">
          <a:xfrm>
            <a:off x="1292529" y="-30409"/>
            <a:ext cx="7851471" cy="691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 userDrawn="1"/>
        </p:nvSpPr>
        <p:spPr>
          <a:xfrm>
            <a:off x="3131840" y="3068960"/>
            <a:ext cx="6012160" cy="3816424"/>
          </a:xfrm>
          <a:prstGeom prst="rect">
            <a:avLst/>
          </a:prstGeom>
          <a:gradFill>
            <a:gsLst>
              <a:gs pos="49000">
                <a:srgbClr val="7030A0">
                  <a:alpha val="26000"/>
                </a:srgbClr>
              </a:gs>
              <a:gs pos="100000">
                <a:schemeClr val="tx2">
                  <a:alpha val="49000"/>
                </a:schemeClr>
              </a:gs>
              <a:gs pos="2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그룹 4"/>
          <p:cNvGrpSpPr/>
          <p:nvPr userDrawn="1"/>
        </p:nvGrpSpPr>
        <p:grpSpPr>
          <a:xfrm>
            <a:off x="0" y="-30409"/>
            <a:ext cx="5937111" cy="6915793"/>
            <a:chOff x="0" y="-30409"/>
            <a:chExt cx="5937111" cy="6915793"/>
          </a:xfrm>
        </p:grpSpPr>
        <p:sp>
          <p:nvSpPr>
            <p:cNvPr id="3" name="평행 사변형 2"/>
            <p:cNvSpPr/>
            <p:nvPr userDrawn="1"/>
          </p:nvSpPr>
          <p:spPr>
            <a:xfrm>
              <a:off x="1005071" y="-30409"/>
              <a:ext cx="4932040" cy="6915793"/>
            </a:xfrm>
            <a:prstGeom prst="parallelogram">
              <a:avLst>
                <a:gd name="adj" fmla="val 471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직사각형 3"/>
            <p:cNvSpPr/>
            <p:nvPr userDrawn="1"/>
          </p:nvSpPr>
          <p:spPr>
            <a:xfrm>
              <a:off x="0" y="-30409"/>
              <a:ext cx="3419872" cy="69157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제목 1"/>
          <p:cNvSpPr>
            <a:spLocks noGrp="1"/>
          </p:cNvSpPr>
          <p:nvPr userDrawn="1">
            <p:ph type="ctrTitle" hasCustomPrompt="1"/>
          </p:nvPr>
        </p:nvSpPr>
        <p:spPr>
          <a:xfrm>
            <a:off x="507412" y="1959262"/>
            <a:ext cx="4866752" cy="1584176"/>
          </a:xfrm>
        </p:spPr>
        <p:txBody>
          <a:bodyPr>
            <a:normAutofit/>
          </a:bodyPr>
          <a:lstStyle>
            <a:lvl1pPr algn="l">
              <a:defRPr lang="ko-KR" altLang="en-US" sz="4000" b="1" i="0" kern="1200" spc="0" baseline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/>
                </a:solidFill>
                <a:latin typeface="Calibri" pitchFamily="34" charset="0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r>
              <a:rPr lang="en-US" altLang="ko-KR" dirty="0"/>
              <a:t>Title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0" hasCustomPrompt="1"/>
          </p:nvPr>
        </p:nvSpPr>
        <p:spPr>
          <a:xfrm>
            <a:off x="575861" y="3624297"/>
            <a:ext cx="4860235" cy="432048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lang="ko-KR" altLang="en-US" sz="2000" b="0" kern="1200" spc="0" baseline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/>
                </a:solidFill>
                <a:latin typeface="Calibri" pitchFamily="34" charset="0"/>
                <a:ea typeface="맑은 고딕" panose="020B0503020000020004" pitchFamily="50" charset="-127"/>
                <a:cs typeface="Arial" pitchFamily="34" charset="0"/>
              </a:defRPr>
            </a:lvl1pPr>
            <a:lvl2pPr marL="457200" indent="0">
              <a:buFontTx/>
              <a:buNone/>
              <a:defRPr lang="ko-KR" altLang="en-US" sz="2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indent="0">
              <a:buFontTx/>
              <a:buNone/>
              <a:defRPr lang="ko-KR" altLang="en-US" sz="2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indent="0">
              <a:buFontTx/>
              <a:buNone/>
              <a:defRPr lang="ko-KR" altLang="en-US" sz="2800" b="1" kern="1200" spc="-15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indent="0">
              <a:buFontTx/>
              <a:buNone/>
              <a:defRPr lang="ko-KR" altLang="en-US" sz="2800" b="1" kern="12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</a:lstStyle>
          <a:p>
            <a:pPr lvl="0"/>
            <a:r>
              <a:rPr lang="en-US" altLang="ko-KR" dirty="0"/>
              <a:t>CONTENTS</a:t>
            </a:r>
            <a:endParaRPr lang="ko-KR" altLang="en-US" dirty="0"/>
          </a:p>
        </p:txBody>
      </p:sp>
      <p:sp>
        <p:nvSpPr>
          <p:cNvPr id="7" name="평행 사변형 6"/>
          <p:cNvSpPr/>
          <p:nvPr userDrawn="1"/>
        </p:nvSpPr>
        <p:spPr>
          <a:xfrm>
            <a:off x="3426455" y="3736616"/>
            <a:ext cx="1584176" cy="3148768"/>
          </a:xfrm>
          <a:prstGeom prst="parallelogram">
            <a:avLst>
              <a:gd name="adj" fmla="val 64929"/>
            </a:avLst>
          </a:prstGeom>
          <a:solidFill>
            <a:schemeClr val="accent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21" name="평행 사변형 20"/>
          <p:cNvSpPr/>
          <p:nvPr userDrawn="1"/>
        </p:nvSpPr>
        <p:spPr>
          <a:xfrm>
            <a:off x="4642200" y="-30409"/>
            <a:ext cx="1152128" cy="1499419"/>
          </a:xfrm>
          <a:prstGeom prst="parallelogram">
            <a:avLst>
              <a:gd name="adj" fmla="val 45962"/>
            </a:avLst>
          </a:prstGeom>
          <a:solidFill>
            <a:schemeClr val="accent1">
              <a:lumMod val="60000"/>
              <a:lumOff val="4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22" name="평행 사변형 21"/>
          <p:cNvSpPr/>
          <p:nvPr userDrawn="1"/>
        </p:nvSpPr>
        <p:spPr>
          <a:xfrm>
            <a:off x="8028384" y="0"/>
            <a:ext cx="928857" cy="2247632"/>
          </a:xfrm>
          <a:prstGeom prst="parallelogram">
            <a:avLst>
              <a:gd name="adj" fmla="val 82283"/>
            </a:avLst>
          </a:prstGeom>
          <a:gradFill>
            <a:gsLst>
              <a:gs pos="0">
                <a:schemeClr val="accent1">
                  <a:tint val="66000"/>
                  <a:satMod val="160000"/>
                  <a:alpha val="67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23" name="평행 사변형 22"/>
          <p:cNvSpPr/>
          <p:nvPr userDrawn="1"/>
        </p:nvSpPr>
        <p:spPr>
          <a:xfrm>
            <a:off x="4860032" y="626620"/>
            <a:ext cx="1152128" cy="1499419"/>
          </a:xfrm>
          <a:prstGeom prst="parallelogram">
            <a:avLst>
              <a:gd name="adj" fmla="val 45962"/>
            </a:avLst>
          </a:prstGeom>
          <a:solidFill>
            <a:schemeClr val="tx2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15" name="평행 사변형 14"/>
          <p:cNvSpPr/>
          <p:nvPr userDrawn="1"/>
        </p:nvSpPr>
        <p:spPr>
          <a:xfrm>
            <a:off x="7380312" y="658150"/>
            <a:ext cx="928857" cy="2247632"/>
          </a:xfrm>
          <a:prstGeom prst="parallelogram">
            <a:avLst>
              <a:gd name="adj" fmla="val 82283"/>
            </a:avLst>
          </a:prstGeom>
          <a:gradFill>
            <a:gsLst>
              <a:gs pos="2083">
                <a:schemeClr val="accent1">
                  <a:tint val="66000"/>
                  <a:satMod val="160000"/>
                  <a:alpha val="0"/>
                </a:schemeClr>
              </a:gs>
              <a:gs pos="52000">
                <a:schemeClr val="accent1">
                  <a:tint val="66000"/>
                  <a:satMod val="160000"/>
                  <a:alpha val="36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32" y="6309320"/>
            <a:ext cx="3219571" cy="42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5673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 userDrawn="1"/>
        </p:nvSpPr>
        <p:spPr>
          <a:xfrm>
            <a:off x="0" y="266593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C O N T E N T S</a:t>
            </a:r>
            <a:endParaRPr lang="zh-CN" altLang="en-US" sz="40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7" name="텍스트 개체 틀 2"/>
          <p:cNvSpPr>
            <a:spLocks noGrp="1"/>
          </p:cNvSpPr>
          <p:nvPr>
            <p:ph type="body" idx="14" hasCustomPrompt="1"/>
          </p:nvPr>
        </p:nvSpPr>
        <p:spPr>
          <a:xfrm>
            <a:off x="899592" y="4244544"/>
            <a:ext cx="3240360" cy="264576"/>
          </a:xfrm>
        </p:spPr>
        <p:txBody>
          <a:bodyPr anchor="t">
            <a:noAutofit/>
          </a:bodyPr>
          <a:lstStyle>
            <a:lvl1pPr marL="0" indent="0" algn="l" defTabSz="914400" rtl="0" eaLnBrk="1" latinLnBrk="1" hangingPunct="1">
              <a:spcBef>
                <a:spcPct val="0"/>
              </a:spcBef>
              <a:buNone/>
              <a:defRPr lang="ko-KR" altLang="en-US" sz="1600" kern="1200" spc="0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dirty="0"/>
              <a:t>Contents</a:t>
            </a:r>
            <a:endParaRPr lang="ko-KR" altLang="en-US" dirty="0"/>
          </a:p>
        </p:txBody>
      </p:sp>
      <p:sp>
        <p:nvSpPr>
          <p:cNvPr id="8" name="제목 1"/>
          <p:cNvSpPr>
            <a:spLocks noGrp="1"/>
          </p:cNvSpPr>
          <p:nvPr>
            <p:ph type="title" hasCustomPrompt="1"/>
          </p:nvPr>
        </p:nvSpPr>
        <p:spPr>
          <a:xfrm>
            <a:off x="899592" y="3933056"/>
            <a:ext cx="3178696" cy="360040"/>
          </a:xfrm>
        </p:spPr>
        <p:txBody>
          <a:bodyPr>
            <a:noAutofit/>
          </a:bodyPr>
          <a:lstStyle>
            <a:lvl1pPr marL="0" algn="l" defTabSz="914400" rtl="0" eaLnBrk="1" latinLnBrk="1" hangingPunct="1">
              <a:defRPr lang="ko-KR" altLang="en-US" sz="2000" b="1" kern="1200" spc="0" baseline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r>
              <a:rPr lang="en-US" altLang="ko-KR" dirty="0"/>
              <a:t>Title</a:t>
            </a:r>
            <a:endParaRPr lang="ko-KR" altLang="en-US" dirty="0"/>
          </a:p>
        </p:txBody>
      </p:sp>
      <p:pic>
        <p:nvPicPr>
          <p:cNvPr id="9" name="Picture 2" descr="C:\Users\USER\Desktop\센터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1" b="5128"/>
          <a:stretch/>
        </p:blipFill>
        <p:spPr bwMode="auto">
          <a:xfrm>
            <a:off x="1" y="-4612"/>
            <a:ext cx="9144000" cy="337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4"/>
          <p:cNvSpPr/>
          <p:nvPr userDrawn="1"/>
        </p:nvSpPr>
        <p:spPr>
          <a:xfrm>
            <a:off x="0" y="-4613"/>
            <a:ext cx="9144000" cy="337381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3" name="직사각형 2"/>
          <p:cNvSpPr/>
          <p:nvPr userDrawn="1"/>
        </p:nvSpPr>
        <p:spPr>
          <a:xfrm>
            <a:off x="564430" y="2665933"/>
            <a:ext cx="15153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800" b="1" baseline="0" dirty="0">
                <a:solidFill>
                  <a:schemeClr val="bg1"/>
                </a:solidFill>
                <a:latin typeface="Calibri" pitchFamily="34" charset="0"/>
                <a:cs typeface="Arial" panose="020B0604020202020204" pitchFamily="34" charset="0"/>
              </a:rPr>
              <a:t>Contents</a:t>
            </a:r>
            <a:endParaRPr lang="ko-KR" altLang="en-US" sz="2800" b="1" baseline="0" dirty="0">
              <a:solidFill>
                <a:schemeClr val="bg1"/>
              </a:solidFill>
              <a:latin typeface="Calibri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614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소제목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평행 사변형 6"/>
          <p:cNvSpPr/>
          <p:nvPr userDrawn="1"/>
        </p:nvSpPr>
        <p:spPr>
          <a:xfrm>
            <a:off x="323528" y="0"/>
            <a:ext cx="4824536" cy="6381329"/>
          </a:xfrm>
          <a:prstGeom prst="parallelogram">
            <a:avLst>
              <a:gd name="adj" fmla="val 23523"/>
            </a:avLst>
          </a:prstGeom>
          <a:gradFill>
            <a:gsLst>
              <a:gs pos="0">
                <a:schemeClr val="bg1"/>
              </a:gs>
              <a:gs pos="42000">
                <a:srgbClr val="FFFFFF"/>
              </a:gs>
              <a:gs pos="97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10" name="텍스트 개체 틀 33"/>
          <p:cNvSpPr>
            <a:spLocks noGrp="1"/>
          </p:cNvSpPr>
          <p:nvPr>
            <p:ph type="body" sz="quarter" idx="13" hasCustomPrompt="1"/>
          </p:nvPr>
        </p:nvSpPr>
        <p:spPr>
          <a:xfrm>
            <a:off x="1331640" y="908720"/>
            <a:ext cx="3456384" cy="864096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ko-KR" altLang="en-US" sz="2800" b="1" kern="1200" spc="0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2"/>
                </a:solidFill>
                <a:latin typeface="Calibri" pitchFamily="34" charset="0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3407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116815" y="-1"/>
            <a:ext cx="8330613" cy="656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8" name="타원 7"/>
          <p:cNvSpPr/>
          <p:nvPr userDrawn="1"/>
        </p:nvSpPr>
        <p:spPr>
          <a:xfrm>
            <a:off x="8119413" y="-2"/>
            <a:ext cx="656031" cy="65603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1" y="-1"/>
            <a:ext cx="129091" cy="6562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84"/>
          <p:cNvSpPr/>
          <p:nvPr userDrawn="1"/>
        </p:nvSpPr>
        <p:spPr>
          <a:xfrm flipH="1">
            <a:off x="0" y="6596410"/>
            <a:ext cx="914399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 5"/>
          <p:cNvSpPr/>
          <p:nvPr userDrawn="1"/>
        </p:nvSpPr>
        <p:spPr>
          <a:xfrm>
            <a:off x="8316416" y="6507734"/>
            <a:ext cx="829193" cy="102639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" fmla="*/ 55821 w 982405"/>
              <a:gd name="connsiteY0" fmla="*/ 0 h 144680"/>
              <a:gd name="connsiteX1" fmla="*/ 982405 w 982405"/>
              <a:gd name="connsiteY1" fmla="*/ 0 h 144680"/>
              <a:gd name="connsiteX2" fmla="*/ 982405 w 982405"/>
              <a:gd name="connsiteY2" fmla="*/ 118098 h 144680"/>
              <a:gd name="connsiteX3" fmla="*/ 0 w 982405"/>
              <a:gd name="connsiteY3" fmla="*/ 144680 h 144680"/>
              <a:gd name="connsiteX4" fmla="*/ 55821 w 982405"/>
              <a:gd name="connsiteY4" fmla="*/ 0 h 144680"/>
              <a:gd name="connsiteX0" fmla="*/ 55821 w 998354"/>
              <a:gd name="connsiteY0" fmla="*/ 0 h 147338"/>
              <a:gd name="connsiteX1" fmla="*/ 982405 w 998354"/>
              <a:gd name="connsiteY1" fmla="*/ 0 h 147338"/>
              <a:gd name="connsiteX2" fmla="*/ 998354 w 998354"/>
              <a:gd name="connsiteY2" fmla="*/ 147338 h 147338"/>
              <a:gd name="connsiteX3" fmla="*/ 0 w 998354"/>
              <a:gd name="connsiteY3" fmla="*/ 144680 h 147338"/>
              <a:gd name="connsiteX4" fmla="*/ 55821 w 998354"/>
              <a:gd name="connsiteY4" fmla="*/ 0 h 147338"/>
              <a:gd name="connsiteX0" fmla="*/ 84307 w 1026840"/>
              <a:gd name="connsiteY0" fmla="*/ 0 h 150534"/>
              <a:gd name="connsiteX1" fmla="*/ 1010891 w 1026840"/>
              <a:gd name="connsiteY1" fmla="*/ 0 h 150534"/>
              <a:gd name="connsiteX2" fmla="*/ 1026840 w 1026840"/>
              <a:gd name="connsiteY2" fmla="*/ 147338 h 150534"/>
              <a:gd name="connsiteX3" fmla="*/ 0 w 1026840"/>
              <a:gd name="connsiteY3" fmla="*/ 150534 h 150534"/>
              <a:gd name="connsiteX4" fmla="*/ 84307 w 1026840"/>
              <a:gd name="connsiteY4" fmla="*/ 0 h 150534"/>
              <a:gd name="connsiteX0" fmla="*/ 84307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84307 w 1021143"/>
              <a:gd name="connsiteY4" fmla="*/ 0 h 153193"/>
              <a:gd name="connsiteX0" fmla="*/ 92853 w 1021143"/>
              <a:gd name="connsiteY0" fmla="*/ 0 h 153193"/>
              <a:gd name="connsiteX1" fmla="*/ 1010891 w 1021143"/>
              <a:gd name="connsiteY1" fmla="*/ 0 h 153193"/>
              <a:gd name="connsiteX2" fmla="*/ 1021143 w 1021143"/>
              <a:gd name="connsiteY2" fmla="*/ 153193 h 153193"/>
              <a:gd name="connsiteX3" fmla="*/ 0 w 1021143"/>
              <a:gd name="connsiteY3" fmla="*/ 150534 h 153193"/>
              <a:gd name="connsiteX4" fmla="*/ 92853 w 1021143"/>
              <a:gd name="connsiteY4" fmla="*/ 0 h 153193"/>
              <a:gd name="connsiteX0" fmla="*/ 90004 w 1018294"/>
              <a:gd name="connsiteY0" fmla="*/ 0 h 153193"/>
              <a:gd name="connsiteX1" fmla="*/ 1008042 w 1018294"/>
              <a:gd name="connsiteY1" fmla="*/ 0 h 153193"/>
              <a:gd name="connsiteX2" fmla="*/ 1018294 w 1018294"/>
              <a:gd name="connsiteY2" fmla="*/ 153193 h 153193"/>
              <a:gd name="connsiteX3" fmla="*/ 0 w 1018294"/>
              <a:gd name="connsiteY3" fmla="*/ 142728 h 153193"/>
              <a:gd name="connsiteX4" fmla="*/ 90004 w 1018294"/>
              <a:gd name="connsiteY4" fmla="*/ 0 h 15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 86"/>
          <p:cNvSpPr/>
          <p:nvPr userDrawn="1"/>
        </p:nvSpPr>
        <p:spPr>
          <a:xfrm>
            <a:off x="8405279" y="6507734"/>
            <a:ext cx="740331" cy="377650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143480" y="0"/>
            <a:ext cx="7020807" cy="656029"/>
          </a:xfrm>
        </p:spPr>
        <p:txBody>
          <a:bodyPr>
            <a:normAutofit/>
          </a:bodyPr>
          <a:lstStyle>
            <a:lvl1pPr algn="l">
              <a:defRPr lang="ko-KR" altLang="en-US" sz="2800" b="1" kern="1200" spc="0" baseline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r>
              <a:rPr lang="en-US" altLang="ko-KR" dirty="0"/>
              <a:t>Title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 userDrawn="1">
            <p:ph idx="1" hasCustomPrompt="1"/>
          </p:nvPr>
        </p:nvSpPr>
        <p:spPr>
          <a:xfrm>
            <a:off x="323528" y="1412776"/>
            <a:ext cx="8229600" cy="4525963"/>
          </a:xfrm>
        </p:spPr>
        <p:txBody>
          <a:bodyPr>
            <a:normAutofit/>
          </a:bodyPr>
          <a:lstStyle>
            <a:lvl1pPr marL="114300" indent="-114300" algn="l" defTabSz="914400" rtl="0" eaLnBrk="1" latinLnBrk="0" hangingPunct="1">
              <a:lnSpc>
                <a:spcPct val="130000"/>
              </a:lnSpc>
              <a:spcAft>
                <a:spcPts val="200"/>
              </a:spcAft>
              <a:buBlip>
                <a:blip r:embed="rId2"/>
              </a:buBlip>
              <a:defRPr lang="ko-KR" altLang="en-US" sz="1600" kern="1200" spc="0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맑은 고딕" panose="020B0503020000020004" pitchFamily="50" charset="-127"/>
                <a:cs typeface="Arial" pitchFamily="34" charset="0"/>
              </a:defRPr>
            </a:lvl1pPr>
            <a:lvl2pPr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>
              <a:defRPr lang="ko-KR" altLang="en-US" sz="1600" kern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</a:lstStyle>
          <a:p>
            <a:pPr lvl="0"/>
            <a:r>
              <a:rPr lang="en-US" altLang="ko-KR" dirty="0"/>
              <a:t>Contents</a:t>
            </a:r>
            <a:endParaRPr lang="ko-KR" altLang="en-US" dirty="0"/>
          </a:p>
        </p:txBody>
      </p:sp>
      <p:sp>
        <p:nvSpPr>
          <p:cNvPr id="34" name="텍스트 개체 틀 33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8" y="1052736"/>
            <a:ext cx="3813808" cy="360710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ko-KR" altLang="en-US" sz="1800" b="1" kern="1200" spc="0" baseline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Calibri" pitchFamily="34" charset="0"/>
                <a:ea typeface="맑은 고딕" panose="020B0503020000020004" pitchFamily="50" charset="-127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Contents</a:t>
            </a:r>
            <a:endParaRPr lang="ko-KR" altLang="en-US" dirty="0"/>
          </a:p>
        </p:txBody>
      </p:sp>
      <p:pic>
        <p:nvPicPr>
          <p:cNvPr id="1026" name="Picture 2" descr="C:\Users\USER\Desktop\새로고_국가기상위성센터영문_화이트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7" t="-18948" r="-1"/>
          <a:stretch/>
        </p:blipFill>
        <p:spPr bwMode="auto">
          <a:xfrm>
            <a:off x="3453048" y="6603868"/>
            <a:ext cx="2237901" cy="2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 userDrawn="1"/>
        </p:nvSpPr>
        <p:spPr>
          <a:xfrm>
            <a:off x="8405279" y="6503930"/>
            <a:ext cx="738721" cy="377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E2DE9BDF-71CA-4E60-8269-1545F40B963E}" type="slidenum">
              <a:rPr lang="en-US" altLang="ko-KR" sz="1600" b="0" smtClean="0">
                <a:latin typeface="Calibri" pitchFamily="34" charset="0"/>
                <a:cs typeface="Arial" panose="020B0604020202020204" pitchFamily="34" charset="0"/>
              </a:rPr>
              <a:t>‹#›</a:t>
            </a:fld>
            <a:endParaRPr lang="ko-KR" altLang="en-US" sz="1600" b="0" dirty="0">
              <a:latin typeface="Calibri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24528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8351484" y="6660379"/>
            <a:ext cx="792088" cy="21602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>
              <a:spcBef>
                <a:spcPts val="600"/>
              </a:spcBef>
            </a:pPr>
            <a:fld id="{215718DB-EB56-4097-86B4-C3A87A6D04A1}" type="slidenum">
              <a:rPr lang="ko-KR" altLang="en-US" sz="900" smtClean="0">
                <a:latin typeface="+mn-lt"/>
                <a:ea typeface="굴림" pitchFamily="50" charset="-127"/>
                <a:cs typeface="Arial" pitchFamily="34" charset="0"/>
              </a:rPr>
              <a:pPr algn="r">
                <a:spcBef>
                  <a:spcPts val="600"/>
                </a:spcBef>
              </a:pPr>
              <a:t>‹#›</a:t>
            </a:fld>
            <a:endParaRPr lang="ko-KR" altLang="en-US" sz="900" dirty="0">
              <a:latin typeface="+mn-lt"/>
              <a:ea typeface="굴림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68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Box 5"/>
          <p:cNvSpPr txBox="1"/>
          <p:nvPr userDrawn="1"/>
        </p:nvSpPr>
        <p:spPr>
          <a:xfrm>
            <a:off x="8351484" y="6660379"/>
            <a:ext cx="792088" cy="21602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>
              <a:spcBef>
                <a:spcPts val="600"/>
              </a:spcBef>
            </a:pPr>
            <a:fld id="{215718DB-EB56-4097-86B4-C3A87A6D04A1}" type="slidenum">
              <a:rPr lang="ko-KR" altLang="en-US" sz="900" smtClean="0">
                <a:latin typeface="+mn-lt"/>
                <a:ea typeface="굴림" pitchFamily="50" charset="-127"/>
                <a:cs typeface="Arial" pitchFamily="34" charset="0"/>
              </a:rPr>
              <a:pPr algn="r">
                <a:spcBef>
                  <a:spcPts val="600"/>
                </a:spcBef>
              </a:pPr>
              <a:t>‹#›</a:t>
            </a:fld>
            <a:endParaRPr lang="ko-KR" altLang="en-US" sz="900" dirty="0">
              <a:latin typeface="+mn-lt"/>
              <a:ea typeface="굴림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525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3" name="Rectangle 65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609459" y="6610350"/>
            <a:ext cx="571053" cy="247650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GB" dirty="0"/>
              <a:t>Slide: </a:t>
            </a:r>
            <a:fld id="{8AE4F5B3-C86E-48F7-90B4-22A3CA5B476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6935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464D4-B32B-4A51-9594-4142DA973DAE}" type="datetimeFigureOut">
              <a:rPr lang="ko-KR" altLang="en-US" smtClean="0"/>
              <a:t>2023-11-24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5D124-8283-4C8F-A8D2-E075402C10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40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7" r:id="rId3"/>
    <p:sldLayoutId id="2147483650" r:id="rId4"/>
    <p:sldLayoutId id="2147483661" r:id="rId5"/>
    <p:sldLayoutId id="2147483663" r:id="rId6"/>
    <p:sldLayoutId id="2147483664" r:id="rId7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emf"/><Relationship Id="rId5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3038" y="575537"/>
            <a:ext cx="4865026" cy="2016224"/>
          </a:xfrm>
        </p:spPr>
        <p:txBody>
          <a:bodyPr>
            <a:noAutofit/>
          </a:bodyPr>
          <a:lstStyle/>
          <a:p>
            <a:r>
              <a:rPr lang="en-US" altLang="ko-KR" dirty="0"/>
              <a:t>A Study of Typhoon Analysis using Wind Data of GK2A Satellite</a:t>
            </a:r>
            <a:endParaRPr lang="ko-KR" altLang="en-US" sz="32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7" name="직선 연결선 6"/>
          <p:cNvCxnSpPr>
            <a:cxnSpLocks/>
          </p:cNvCxnSpPr>
          <p:nvPr/>
        </p:nvCxnSpPr>
        <p:spPr>
          <a:xfrm>
            <a:off x="539552" y="2591761"/>
            <a:ext cx="432048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>
            <a:extLst>
              <a:ext uri="{FF2B5EF4-FFF2-40B4-BE49-F238E27FC236}">
                <a16:creationId xmlns:a16="http://schemas.microsoft.com/office/drawing/2014/main" id="{1D71F8F1-7682-42F1-BF44-B20F3DA5FE04}"/>
              </a:ext>
            </a:extLst>
          </p:cNvPr>
          <p:cNvSpPr/>
          <p:nvPr/>
        </p:nvSpPr>
        <p:spPr>
          <a:xfrm>
            <a:off x="251520" y="2932383"/>
            <a:ext cx="432048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/>
            <a:r>
              <a:rPr lang="en-US" altLang="ko-KR" u="sng" dirty="0" err="1"/>
              <a:t>Jinho</a:t>
            </a:r>
            <a:r>
              <a:rPr lang="en-US" altLang="ko-KR" u="sng" dirty="0"/>
              <a:t> Shin</a:t>
            </a:r>
            <a:r>
              <a:rPr lang="en-US" altLang="ko-KR" baseline="30000" dirty="0"/>
              <a:t>1</a:t>
            </a:r>
            <a:r>
              <a:rPr lang="en-US" altLang="ko-KR" dirty="0"/>
              <a:t>, Hyun-</a:t>
            </a:r>
            <a:r>
              <a:rPr lang="en-US" altLang="ko-KR" dirty="0" err="1"/>
              <a:t>Kyoung</a:t>
            </a:r>
            <a:r>
              <a:rPr lang="en-US" altLang="ko-KR" dirty="0"/>
              <a:t> Lee</a:t>
            </a:r>
            <a:r>
              <a:rPr lang="en-US" altLang="ko-KR" baseline="30000" dirty="0"/>
              <a:t>1</a:t>
            </a:r>
            <a:r>
              <a:rPr lang="en-US" altLang="ko-KR" dirty="0"/>
              <a:t>, </a:t>
            </a:r>
            <a:r>
              <a:rPr lang="en-US" altLang="ko-KR" dirty="0" err="1"/>
              <a:t>Inchul</a:t>
            </a:r>
            <a:r>
              <a:rPr lang="en-US" altLang="ko-KR" dirty="0"/>
              <a:t> Shin</a:t>
            </a:r>
            <a:r>
              <a:rPr lang="en-US" altLang="ko-KR" baseline="30000" dirty="0"/>
              <a:t>1</a:t>
            </a:r>
            <a:r>
              <a:rPr lang="en-US" altLang="ko-KR" dirty="0"/>
              <a:t>, Ji-</a:t>
            </a:r>
            <a:r>
              <a:rPr lang="en-US" altLang="ko-KR" dirty="0" err="1"/>
              <a:t>Hoon</a:t>
            </a:r>
            <a:r>
              <a:rPr lang="en-US" altLang="ko-KR" dirty="0"/>
              <a:t> Jung</a:t>
            </a:r>
            <a:r>
              <a:rPr lang="en-US" altLang="ko-KR" baseline="30000" dirty="0"/>
              <a:t>1</a:t>
            </a:r>
            <a:r>
              <a:rPr lang="en-US" altLang="ko-KR" dirty="0"/>
              <a:t>, </a:t>
            </a:r>
            <a:r>
              <a:rPr lang="en-US" altLang="ko-KR" dirty="0" err="1"/>
              <a:t>Hee</a:t>
            </a:r>
            <a:r>
              <a:rPr lang="en-US" altLang="ko-KR" dirty="0"/>
              <a:t>-Ae Kim</a:t>
            </a:r>
            <a:r>
              <a:rPr lang="en-US" altLang="ko-KR" baseline="30000" dirty="0"/>
              <a:t>3</a:t>
            </a:r>
            <a:r>
              <a:rPr lang="en-US" altLang="ko-KR" dirty="0"/>
              <a:t>, Jun Dong Park</a:t>
            </a:r>
            <a:r>
              <a:rPr lang="en-US" altLang="ko-KR" baseline="30000" dirty="0"/>
              <a:t>2</a:t>
            </a:r>
            <a:r>
              <a:rPr lang="en-US" altLang="ko-KR" dirty="0"/>
              <a:t>, Jung-</a:t>
            </a:r>
            <a:r>
              <a:rPr lang="en-US" altLang="ko-KR" dirty="0" err="1"/>
              <a:t>Hoon</a:t>
            </a:r>
            <a:r>
              <a:rPr lang="en-US" altLang="ko-KR" dirty="0"/>
              <a:t> Sohn</a:t>
            </a:r>
            <a:r>
              <a:rPr lang="en-US" altLang="ko-KR" baseline="30000" dirty="0"/>
              <a:t>1</a:t>
            </a:r>
            <a:endParaRPr lang="ko-KR" altLang="ko-KR" dirty="0"/>
          </a:p>
          <a:p>
            <a:pPr latinLnBrk="0"/>
            <a:r>
              <a:rPr lang="en-US" altLang="ko-KR" b="1" dirty="0"/>
              <a:t> </a:t>
            </a:r>
            <a:endParaRPr lang="ko-KR" altLang="ko-KR" dirty="0"/>
          </a:p>
          <a:p>
            <a:r>
              <a:rPr lang="en-US" altLang="ko-KR" sz="1400" i="1" dirty="0"/>
              <a:t>1.National Meteorological Satellite Center, Korea Meteorological Administration (KMA), </a:t>
            </a:r>
          </a:p>
          <a:p>
            <a:r>
              <a:rPr lang="en-US" altLang="ko-KR" sz="1400" i="1" dirty="0"/>
              <a:t>2. National Aeronautics and Space Administration (NASA),    </a:t>
            </a:r>
          </a:p>
          <a:p>
            <a:r>
              <a:rPr lang="en-US" altLang="ko-KR" sz="1400" i="1" dirty="0"/>
              <a:t>3. Seoul National University (SNU)</a:t>
            </a:r>
            <a:endParaRPr lang="ko-KR" altLang="ko-KR" sz="1400" dirty="0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767D4D68-235F-4CFC-BBF1-D9DAA9E6A93A}"/>
              </a:ext>
            </a:extLst>
          </p:cNvPr>
          <p:cNvSpPr txBox="1"/>
          <p:nvPr/>
        </p:nvSpPr>
        <p:spPr>
          <a:xfrm>
            <a:off x="0" y="-28530"/>
            <a:ext cx="9144000" cy="226985"/>
          </a:xfrm>
          <a:prstGeom prst="rect">
            <a:avLst/>
          </a:prstGeom>
          <a:solidFill>
            <a:srgbClr val="00B0F0"/>
          </a:solidFill>
        </p:spPr>
        <p:txBody>
          <a:bodyPr vert="horz" wrap="square" lIns="0" tIns="11430" rIns="0" bIns="0" rtlCol="0">
            <a:spAutoFit/>
          </a:bodyPr>
          <a:lstStyle/>
          <a:p>
            <a:pPr algn="ctr"/>
            <a:r>
              <a:rPr lang="en-US" altLang="ko-KR" sz="1400" spc="-10" dirty="0">
                <a:solidFill>
                  <a:schemeClr val="bg1"/>
                </a:solidFill>
                <a:latin typeface="Calibri"/>
                <a:cs typeface="Calibri"/>
              </a:rPr>
              <a:t>ESCAP/WMO TYPHOON COMMITTEE 18th Integrated Workshop/4th TRCG FORUM(23.11.27~12.1/Bangkok , Thailand) </a:t>
            </a:r>
            <a:endParaRPr sz="1400" spc="-1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8534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altLang="en-US" dirty="0"/>
              <a:t>Verification </a:t>
            </a:r>
            <a:r>
              <a:rPr lang="en-US" altLang="ko-KR" dirty="0"/>
              <a:t>of results</a:t>
            </a:r>
            <a:endParaRPr lang="ko-KR" altLang="en-US" dirty="0">
              <a:solidFill>
                <a:srgbClr val="FFC000"/>
              </a:solidFill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D5A4C4A2-9D2B-42E2-87E9-92BADA1DA7CD}"/>
              </a:ext>
            </a:extLst>
          </p:cNvPr>
          <p:cNvGrpSpPr/>
          <p:nvPr/>
        </p:nvGrpSpPr>
        <p:grpSpPr>
          <a:xfrm>
            <a:off x="35496" y="3798454"/>
            <a:ext cx="6200962" cy="2726890"/>
            <a:chOff x="35496" y="3798454"/>
            <a:chExt cx="6200962" cy="2150827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8"/>
            <a:stretch/>
          </p:blipFill>
          <p:spPr>
            <a:xfrm>
              <a:off x="35496" y="3798454"/>
              <a:ext cx="6200962" cy="2150827"/>
            </a:xfrm>
            <a:prstGeom prst="rect">
              <a:avLst/>
            </a:prstGeom>
          </p:spPr>
        </p:pic>
        <p:sp>
          <p:nvSpPr>
            <p:cNvPr id="23" name="직사각형 22"/>
            <p:cNvSpPr/>
            <p:nvPr/>
          </p:nvSpPr>
          <p:spPr>
            <a:xfrm>
              <a:off x="899592" y="4058580"/>
              <a:ext cx="792088" cy="1656000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30000"/>
              </a:schemeClr>
            </a:solidFill>
            <a:ln w="31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" altLang="en-US" sz="1000" b="1" dirty="0">
                  <a:solidFill>
                    <a:schemeClr val="accent2">
                      <a:lumMod val="50000"/>
                    </a:schemeClr>
                  </a:solidFill>
                </a:rPr>
                <a:t>Lingring</a:t>
              </a:r>
              <a:endParaRPr lang="ko-KR" altLang="en-US" sz="8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3328916" y="4051653"/>
              <a:ext cx="667020" cy="1656000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30000"/>
              </a:schemeClr>
            </a:solidFill>
            <a:ln w="31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altLang="en-US" sz="1000" b="1" dirty="0" err="1">
                  <a:solidFill>
                    <a:srgbClr val="7030A0"/>
                  </a:solidFill>
                </a:rPr>
                <a:t>Tapah</a:t>
              </a:r>
              <a:endParaRPr lang="en" altLang="en-US" sz="800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2C78C4D0-B4B4-4DAF-BBBD-9D28039F7233}"/>
              </a:ext>
            </a:extLst>
          </p:cNvPr>
          <p:cNvGrpSpPr/>
          <p:nvPr/>
        </p:nvGrpSpPr>
        <p:grpSpPr>
          <a:xfrm>
            <a:off x="35496" y="1385522"/>
            <a:ext cx="6200962" cy="2526557"/>
            <a:chOff x="35496" y="1761252"/>
            <a:chExt cx="6200962" cy="2150827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8"/>
            <a:stretch/>
          </p:blipFill>
          <p:spPr>
            <a:xfrm>
              <a:off x="35496" y="1761252"/>
              <a:ext cx="6200962" cy="2150827"/>
            </a:xfrm>
            <a:prstGeom prst="rect">
              <a:avLst/>
            </a:prstGeom>
          </p:spPr>
        </p:pic>
        <p:sp>
          <p:nvSpPr>
            <p:cNvPr id="21" name="직사각형 20"/>
            <p:cNvSpPr/>
            <p:nvPr/>
          </p:nvSpPr>
          <p:spPr>
            <a:xfrm>
              <a:off x="1475656" y="2019116"/>
              <a:ext cx="1440160" cy="165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30000"/>
              </a:schemeClr>
            </a:solidFill>
            <a:ln w="31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" altLang="en-US" sz="800" b="1" dirty="0">
                  <a:solidFill>
                    <a:srgbClr val="002060"/>
                  </a:solidFill>
                </a:rPr>
                <a:t>                         </a:t>
              </a:r>
              <a:r>
                <a:rPr lang="en" altLang="en-US" sz="1000" b="1" dirty="0">
                  <a:solidFill>
                    <a:srgbClr val="002060"/>
                  </a:solidFill>
                </a:rPr>
                <a:t>Krosa</a:t>
              </a:r>
              <a:endParaRPr lang="ko-KR" altLang="en-US" sz="800" b="1" dirty="0">
                <a:solidFill>
                  <a:srgbClr val="002060"/>
                </a:solidFill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1259632" y="2026043"/>
              <a:ext cx="1152128" cy="1656000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30000"/>
              </a:schemeClr>
            </a:solidFill>
            <a:ln w="31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" altLang="en-US" sz="1000" b="1" dirty="0" err="1">
                  <a:solidFill>
                    <a:schemeClr val="accent3">
                      <a:lumMod val="50000"/>
                    </a:schemeClr>
                  </a:solidFill>
                </a:rPr>
                <a:t>Lekima</a:t>
              </a:r>
              <a:endParaRPr lang="ko-KR" altLang="en-US" sz="8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899592" y="2026043"/>
              <a:ext cx="720080" cy="1656000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30000"/>
              </a:schemeClr>
            </a:solidFill>
            <a:ln w="31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dist"/>
              <a:r>
                <a:rPr lang="en" altLang="en-US" sz="900" b="1" dirty="0">
                  <a:solidFill>
                    <a:schemeClr val="accent6">
                      <a:lumMod val="75000"/>
                    </a:schemeClr>
                  </a:solidFill>
                </a:rPr>
                <a:t>Francisco</a:t>
              </a:r>
              <a:endParaRPr lang="ko-KR" altLang="en-US" sz="9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9B428AD5-7448-415D-86F3-CDD7EF870664}"/>
              </a:ext>
            </a:extLst>
          </p:cNvPr>
          <p:cNvGrpSpPr/>
          <p:nvPr/>
        </p:nvGrpSpPr>
        <p:grpSpPr>
          <a:xfrm>
            <a:off x="6200962" y="1681709"/>
            <a:ext cx="2907542" cy="3096342"/>
            <a:chOff x="6156176" y="2078348"/>
            <a:chExt cx="2907542" cy="3174093"/>
          </a:xfrm>
        </p:grpSpPr>
        <p:sp>
          <p:nvSpPr>
            <p:cNvPr id="26" name="텍스트 개체 틀 3"/>
            <p:cNvSpPr txBox="1">
              <a:spLocks/>
            </p:cNvSpPr>
            <p:nvPr/>
          </p:nvSpPr>
          <p:spPr>
            <a:xfrm>
              <a:off x="6156176" y="2078348"/>
              <a:ext cx="2907542" cy="27053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1" hangingPunct="1">
                <a:spcBef>
                  <a:spcPct val="20000"/>
                </a:spcBef>
                <a:buFontTx/>
                <a:buNone/>
                <a:defRPr lang="ko-KR" altLang="en-US" sz="1800" b="1" kern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" altLang="en-US" sz="1600" spc="0" dirty="0" err="1">
                  <a:solidFill>
                    <a:schemeClr val="accent6">
                      <a:lumMod val="75000"/>
                    </a:schemeClr>
                  </a:solidFill>
                </a:rPr>
                <a:t>Francisco </a:t>
              </a:r>
              <a:br>
                <a:rPr lang="en-US" altLang="ko-KR" sz="1600" spc="0" dirty="0">
                  <a:solidFill>
                    <a:schemeClr val="accent6">
                      <a:lumMod val="75000"/>
                    </a:schemeClr>
                  </a:solidFill>
                </a:rPr>
              </a:br>
              <a:r>
                <a:rPr lang="en" altLang="ko-KR" sz="1600" b="0" spc="0" dirty="0">
                  <a:solidFill>
                    <a:schemeClr val="accent6">
                      <a:lumMod val="75000"/>
                    </a:schemeClr>
                  </a:solidFill>
                </a:rPr>
                <a:t>Bias: 0.44, RMSE: 1.59</a:t>
              </a:r>
              <a:endParaRPr lang="en-US" sz="1600" b="0" spc="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7" name="텍스트 개체 틀 3"/>
            <p:cNvSpPr txBox="1">
              <a:spLocks/>
            </p:cNvSpPr>
            <p:nvPr/>
          </p:nvSpPr>
          <p:spPr>
            <a:xfrm>
              <a:off x="6156176" y="2798428"/>
              <a:ext cx="2907542" cy="27053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1" hangingPunct="1">
                <a:spcBef>
                  <a:spcPct val="20000"/>
                </a:spcBef>
                <a:buFontTx/>
                <a:buNone/>
                <a:defRPr lang="ko-KR" altLang="en-US" sz="1800" b="1" kern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" altLang="en-US" sz="1600" spc="0" dirty="0" err="1">
                  <a:solidFill>
                    <a:schemeClr val="accent3">
                      <a:lumMod val="50000"/>
                    </a:schemeClr>
                  </a:solidFill>
                </a:rPr>
                <a:t>Lekima </a:t>
              </a:r>
              <a:br>
                <a:rPr lang="en-US" altLang="ko-KR" sz="1600" spc="0" dirty="0">
                  <a:solidFill>
                    <a:schemeClr val="accent3">
                      <a:lumMod val="50000"/>
                    </a:schemeClr>
                  </a:solidFill>
                </a:rPr>
              </a:br>
              <a:r>
                <a:rPr lang="en" altLang="ko-KR" sz="1600" b="0" spc="0" dirty="0">
                  <a:solidFill>
                    <a:schemeClr val="accent3">
                      <a:lumMod val="50000"/>
                    </a:schemeClr>
                  </a:solidFill>
                </a:rPr>
                <a:t>Bias: 0.46, RMSE: 2.08</a:t>
              </a:r>
              <a:endParaRPr lang="en-US" sz="1600" b="0" spc="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8" name="텍스트 개체 틀 3"/>
            <p:cNvSpPr txBox="1">
              <a:spLocks/>
            </p:cNvSpPr>
            <p:nvPr/>
          </p:nvSpPr>
          <p:spPr>
            <a:xfrm>
              <a:off x="6156176" y="3518508"/>
              <a:ext cx="2907542" cy="27053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1" hangingPunct="1">
                <a:spcBef>
                  <a:spcPct val="20000"/>
                </a:spcBef>
                <a:buFontTx/>
                <a:buNone/>
                <a:defRPr lang="ko-KR" altLang="en-US" sz="1800" b="1" kern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" altLang="en-US" sz="1600" spc="0" dirty="0">
                  <a:solidFill>
                    <a:srgbClr val="0070C0"/>
                  </a:solidFill>
                </a:rPr>
                <a:t>Krosa </a:t>
              </a:r>
              <a:br>
                <a:rPr lang="en-US" altLang="ko-KR" sz="1600" spc="0" dirty="0">
                  <a:solidFill>
                    <a:srgbClr val="0070C0"/>
                  </a:solidFill>
                </a:rPr>
              </a:br>
              <a:r>
                <a:rPr lang="en" altLang="ko-KR" sz="1600" b="0" spc="0" dirty="0">
                  <a:solidFill>
                    <a:srgbClr val="0070C0"/>
                  </a:solidFill>
                </a:rPr>
                <a:t>Bias: 0.54, RMSE: 2.00</a:t>
              </a:r>
              <a:endParaRPr lang="en-US" sz="1600" b="0" spc="0" dirty="0">
                <a:solidFill>
                  <a:srgbClr val="0070C0"/>
                </a:solidFill>
              </a:endParaRPr>
            </a:p>
          </p:txBody>
        </p:sp>
        <p:sp>
          <p:nvSpPr>
            <p:cNvPr id="29" name="텍스트 개체 틀 3"/>
            <p:cNvSpPr txBox="1">
              <a:spLocks/>
            </p:cNvSpPr>
            <p:nvPr/>
          </p:nvSpPr>
          <p:spPr>
            <a:xfrm>
              <a:off x="6156176" y="4238588"/>
              <a:ext cx="2907542" cy="27053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1" hangingPunct="1">
                <a:spcBef>
                  <a:spcPct val="20000"/>
                </a:spcBef>
                <a:buFontTx/>
                <a:buNone/>
                <a:defRPr lang="ko-KR" altLang="en-US" sz="1800" b="1" kern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" altLang="en-US" sz="1600" spc="0" dirty="0">
                  <a:solidFill>
                    <a:schemeClr val="accent2"/>
                  </a:solidFill>
                </a:rPr>
                <a:t>Lingling </a:t>
              </a:r>
              <a:br>
                <a:rPr lang="en-US" altLang="ko-KR" sz="1600" spc="0" dirty="0">
                  <a:solidFill>
                    <a:schemeClr val="accent2"/>
                  </a:solidFill>
                </a:rPr>
              </a:br>
              <a:r>
                <a:rPr lang="en" altLang="ko-KR" sz="1600" b="0" spc="0" dirty="0">
                  <a:solidFill>
                    <a:schemeClr val="accent2"/>
                  </a:solidFill>
                </a:rPr>
                <a:t>Bias: 0.36, RMSE: 1.19</a:t>
              </a:r>
              <a:endParaRPr lang="en-US" sz="1600" b="0" spc="0" dirty="0">
                <a:solidFill>
                  <a:schemeClr val="accent2"/>
                </a:solidFill>
              </a:endParaRPr>
            </a:p>
          </p:txBody>
        </p:sp>
        <p:sp>
          <p:nvSpPr>
            <p:cNvPr id="30" name="텍스트 개체 틀 3"/>
            <p:cNvSpPr txBox="1">
              <a:spLocks/>
            </p:cNvSpPr>
            <p:nvPr/>
          </p:nvSpPr>
          <p:spPr>
            <a:xfrm>
              <a:off x="6156176" y="4981908"/>
              <a:ext cx="2907542" cy="27053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1" hangingPunct="1">
                <a:spcBef>
                  <a:spcPct val="20000"/>
                </a:spcBef>
                <a:buFontTx/>
                <a:buNone/>
                <a:defRPr lang="ko-KR" altLang="en-US" sz="1800" b="1" kern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" altLang="en-US" sz="1600" spc="0" dirty="0">
                  <a:solidFill>
                    <a:schemeClr val="accent4"/>
                  </a:solidFill>
                </a:rPr>
                <a:t>Tapa</a:t>
              </a:r>
              <a:r>
                <a:rPr lang="en-US" altLang="en-US" sz="1600" spc="0" dirty="0">
                  <a:solidFill>
                    <a:schemeClr val="accent4"/>
                  </a:solidFill>
                </a:rPr>
                <a:t>h</a:t>
              </a:r>
              <a:r>
                <a:rPr lang="en" altLang="en-US" sz="1600" spc="0" dirty="0">
                  <a:solidFill>
                    <a:schemeClr val="accent4"/>
                  </a:solidFill>
                </a:rPr>
                <a:t> </a:t>
              </a:r>
              <a:br>
                <a:rPr lang="en-US" altLang="ko-KR" sz="1600" spc="0" dirty="0">
                  <a:solidFill>
                    <a:schemeClr val="accent4"/>
                  </a:solidFill>
                </a:rPr>
              </a:br>
              <a:r>
                <a:rPr lang="en" altLang="ko-KR" sz="1600" b="0" spc="0" dirty="0">
                  <a:solidFill>
                    <a:schemeClr val="accent4"/>
                  </a:solidFill>
                </a:rPr>
                <a:t>Bias: -1.43, RMSE: 4.70</a:t>
              </a:r>
              <a:endParaRPr lang="en-US" sz="1600" b="0" spc="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60953B61-CD35-4B34-9874-10E76A3DE09D}"/>
              </a:ext>
            </a:extLst>
          </p:cNvPr>
          <p:cNvGrpSpPr/>
          <p:nvPr/>
        </p:nvGrpSpPr>
        <p:grpSpPr>
          <a:xfrm>
            <a:off x="109164" y="907825"/>
            <a:ext cx="5613304" cy="437276"/>
            <a:chOff x="110824" y="1089275"/>
            <a:chExt cx="4749208" cy="437276"/>
          </a:xfrm>
        </p:grpSpPr>
        <p:sp>
          <p:nvSpPr>
            <p:cNvPr id="15" name="모서리가 둥근 직사각형 14"/>
            <p:cNvSpPr/>
            <p:nvPr/>
          </p:nvSpPr>
          <p:spPr>
            <a:xfrm>
              <a:off x="143480" y="1089275"/>
              <a:ext cx="4716552" cy="43727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5">
                    <a:shade val="30000"/>
                    <a:satMod val="115000"/>
                  </a:schemeClr>
                </a:gs>
                <a:gs pos="50000">
                  <a:schemeClr val="accent5">
                    <a:shade val="67500"/>
                    <a:satMod val="115000"/>
                  </a:schemeClr>
                </a:gs>
                <a:gs pos="100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110824" y="1089275"/>
              <a:ext cx="360040" cy="4372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392160" y="1089275"/>
              <a:ext cx="54000" cy="4372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320152" y="1089275"/>
              <a:ext cx="54000" cy="4372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239980" y="1089275"/>
              <a:ext cx="54000" cy="43727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텍스트 개체 틀 3"/>
            <p:cNvSpPr txBox="1">
              <a:spLocks/>
            </p:cNvSpPr>
            <p:nvPr/>
          </p:nvSpPr>
          <p:spPr>
            <a:xfrm>
              <a:off x="503520" y="1137963"/>
              <a:ext cx="4140488" cy="3285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1" hangingPunct="1">
                <a:spcBef>
                  <a:spcPct val="20000"/>
                </a:spcBef>
                <a:buFontTx/>
                <a:buNone/>
                <a:defRPr lang="ko-KR" altLang="en-US" sz="1800" b="1" kern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" altLang="en-US" sz="1600" spc="0" dirty="0">
                  <a:solidFill>
                    <a:schemeClr val="bg1"/>
                  </a:solidFill>
                </a:rPr>
                <a:t>Verification results for typhon case</a:t>
              </a:r>
              <a:r>
                <a:rPr lang="en-US" altLang="en-US" sz="1600" spc="0" dirty="0">
                  <a:solidFill>
                    <a:schemeClr val="bg1"/>
                  </a:solidFill>
                </a:rPr>
                <a:t>s</a:t>
              </a:r>
              <a:r>
                <a:rPr lang="en" altLang="en-US" sz="1600" spc="0" dirty="0">
                  <a:solidFill>
                    <a:schemeClr val="bg1"/>
                  </a:solidFill>
                </a:rPr>
                <a:t> </a:t>
              </a:r>
              <a:r>
                <a:rPr lang="en" altLang="ko-KR" sz="1600" spc="0" dirty="0">
                  <a:solidFill>
                    <a:schemeClr val="bg1"/>
                  </a:solidFill>
                </a:rPr>
                <a:t>in 2019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CFD5AC-4933-43D1-A9CE-4EA379777E6A}"/>
              </a:ext>
            </a:extLst>
          </p:cNvPr>
          <p:cNvSpPr txBox="1"/>
          <p:nvPr/>
        </p:nvSpPr>
        <p:spPr>
          <a:xfrm>
            <a:off x="6236458" y="5206404"/>
            <a:ext cx="2800038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In summary for typhoons affecting to the Korean peninsula, </a:t>
            </a:r>
          </a:p>
          <a:p>
            <a:pPr algn="ctr"/>
            <a:r>
              <a:rPr lang="en-US" altLang="ko-KR" sz="1600" dirty="0">
                <a:solidFill>
                  <a:srgbClr val="0000FF"/>
                </a:solidFill>
              </a:rPr>
              <a:t>Bias: -1.43~0.54</a:t>
            </a:r>
          </a:p>
          <a:p>
            <a:pPr algn="ctr"/>
            <a:r>
              <a:rPr lang="en-US" altLang="ko-KR" sz="1600" dirty="0">
                <a:solidFill>
                  <a:srgbClr val="0000FF"/>
                </a:solidFill>
              </a:rPr>
              <a:t>RMSE: 1.19~4.70</a:t>
            </a: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D3B876F4-AD8C-4486-B0D8-5728B033D6FD}"/>
              </a:ext>
            </a:extLst>
          </p:cNvPr>
          <p:cNvCxnSpPr/>
          <p:nvPr/>
        </p:nvCxnSpPr>
        <p:spPr>
          <a:xfrm>
            <a:off x="573309" y="4910945"/>
            <a:ext cx="4718771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A19F4680-4758-4CDC-B807-1C3BCB5CD8AE}"/>
              </a:ext>
            </a:extLst>
          </p:cNvPr>
          <p:cNvCxnSpPr/>
          <p:nvPr/>
        </p:nvCxnSpPr>
        <p:spPr>
          <a:xfrm>
            <a:off x="539552" y="2430141"/>
            <a:ext cx="4718771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2072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5" y="1660052"/>
            <a:ext cx="3391801" cy="3876344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en-US" dirty="0"/>
              <a:t>Results</a:t>
            </a:r>
            <a:r>
              <a:rPr lang="en-US" altLang="ko-KR" dirty="0"/>
              <a:t>: case study</a:t>
            </a:r>
            <a:endParaRPr lang="e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39935" y="1321604"/>
            <a:ext cx="32321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" altLang="ko-KR" sz="1400" b="1" dirty="0"/>
              <a:t>GK2A SSW</a:t>
            </a:r>
          </a:p>
          <a:p>
            <a:pPr algn="ctr"/>
            <a:r>
              <a:rPr lang="en" altLang="ko-KR" sz="1400" b="1" dirty="0"/>
              <a:t>2019.09.07. 00:00 ~ 07:00 </a:t>
            </a:r>
            <a:r>
              <a:rPr lang="en-US" altLang="ko-KR" sz="1400" b="1" dirty="0"/>
              <a:t>UT</a:t>
            </a:r>
            <a:r>
              <a:rPr lang="en" altLang="ko-KR" sz="1400" b="1" dirty="0"/>
              <a:t>C </a:t>
            </a:r>
            <a:endParaRPr lang="ko-KR" alt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653882" y="1246438"/>
            <a:ext cx="5382613" cy="2631361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114300" indent="-114300" latinLnBrk="0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Typhoon “Lingling” move</a:t>
            </a:r>
            <a:r>
              <a:rPr lang="en-US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d</a:t>
            </a:r>
            <a:r>
              <a:rPr lang="en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north</a:t>
            </a:r>
            <a:r>
              <a:rPr lang="en-US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ward</a:t>
            </a:r>
            <a:r>
              <a:rPr lang="en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with difficulty in predicting the </a:t>
            </a:r>
            <a:r>
              <a:rPr lang="en-US" altLang="en-US" sz="150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typohoon</a:t>
            </a:r>
            <a:r>
              <a:rPr lang="en-US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moving </a:t>
            </a:r>
            <a:r>
              <a:rPr lang="en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course</a:t>
            </a:r>
            <a:r>
              <a:rPr lang="en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, and </a:t>
            </a:r>
            <a:r>
              <a:rPr lang="en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there </a:t>
            </a:r>
            <a:r>
              <a:rPr lang="en-US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was</a:t>
            </a:r>
            <a:r>
              <a:rPr lang="en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en-US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warning information</a:t>
            </a:r>
            <a:r>
              <a:rPr lang="en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about </a:t>
            </a:r>
            <a:r>
              <a:rPr lang="en-US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many </a:t>
            </a:r>
            <a:r>
              <a:rPr lang="en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damage</a:t>
            </a:r>
            <a:r>
              <a:rPr lang="en-US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s</a:t>
            </a:r>
            <a:r>
              <a:rPr lang="en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en-US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of </a:t>
            </a:r>
            <a:r>
              <a:rPr lang="en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the Korean </a:t>
            </a:r>
            <a:r>
              <a:rPr lang="en-US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p</a:t>
            </a:r>
            <a:r>
              <a:rPr lang="en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eninsula due to extremly strong winds</a:t>
            </a:r>
            <a:endParaRPr lang="en-US" altLang="ko-KR" sz="1500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  <a:p>
            <a:pPr marL="114300" indent="-114300" latinLnBrk="0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No observations</a:t>
            </a:r>
            <a:r>
              <a:rPr lang="en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of microwave low </a:t>
            </a:r>
            <a:r>
              <a:rPr lang="en-US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earth </a:t>
            </a:r>
            <a:r>
              <a:rPr lang="en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orbit(</a:t>
            </a:r>
            <a:r>
              <a:rPr lang="en-US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LEO) </a:t>
            </a:r>
            <a:r>
              <a:rPr lang="en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satellites passing over the typhoon radius after 12</a:t>
            </a:r>
            <a:r>
              <a:rPr lang="en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:00 </a:t>
            </a:r>
            <a:r>
              <a:rPr lang="en-US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UTC </a:t>
            </a:r>
            <a:r>
              <a:rPr lang="en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on </a:t>
            </a:r>
            <a:r>
              <a:rPr lang="en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September 6, </a:t>
            </a:r>
            <a:r>
              <a:rPr lang="en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2019 when </a:t>
            </a:r>
            <a:r>
              <a:rPr lang="en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the Korean peninsula </a:t>
            </a:r>
            <a:r>
              <a:rPr lang="en-US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was</a:t>
            </a:r>
            <a:r>
              <a:rPr lang="en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affected in the typhoon's </a:t>
            </a:r>
            <a:r>
              <a:rPr lang="en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gale </a:t>
            </a:r>
            <a:r>
              <a:rPr lang="en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radius,</a:t>
            </a:r>
            <a:r>
              <a:rPr lang="en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br>
              <a:rPr lang="en-US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</a:br>
            <a:r>
              <a:rPr lang="en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sym typeface="Wingdings" panose="05000000000000000000" pitchFamily="2" charset="2"/>
              </a:rPr>
              <a:t> </a:t>
            </a:r>
            <a:r>
              <a:rPr lang="en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sym typeface="Wingdings" panose="05000000000000000000" pitchFamily="2" charset="2"/>
              </a:rPr>
              <a:t>Difficulty in acquiring </a:t>
            </a:r>
            <a:r>
              <a:rPr lang="en-US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sym typeface="Wingdings" panose="05000000000000000000" pitchFamily="2" charset="2"/>
              </a:rPr>
              <a:t>sea surface </a:t>
            </a:r>
            <a:r>
              <a:rPr lang="en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sym typeface="Wingdings" panose="05000000000000000000" pitchFamily="2" charset="2"/>
              </a:rPr>
              <a:t>wind information </a:t>
            </a:r>
            <a:endParaRPr lang="en-US" altLang="ko-KR" sz="1500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143434" y="860032"/>
            <a:ext cx="3552911" cy="36004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110779" y="860032"/>
            <a:ext cx="36004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392115" y="860032"/>
            <a:ext cx="54000" cy="3600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452" y="3951140"/>
            <a:ext cx="2550043" cy="2203793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320107" y="860032"/>
            <a:ext cx="54000" cy="3600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239935" y="860032"/>
            <a:ext cx="54000" cy="3600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텍스트 개체 틀 3"/>
          <p:cNvSpPr txBox="1">
            <a:spLocks/>
          </p:cNvSpPr>
          <p:nvPr/>
        </p:nvSpPr>
        <p:spPr>
          <a:xfrm>
            <a:off x="503475" y="908720"/>
            <a:ext cx="3528392" cy="2705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buFontTx/>
              <a:buNone/>
              <a:defRPr lang="ko-KR" altLang="en-US" sz="1800" b="1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pc="0" dirty="0" err="1">
                <a:solidFill>
                  <a:schemeClr val="bg1"/>
                </a:solidFill>
              </a:rPr>
              <a:t>Lingling</a:t>
            </a:r>
            <a:r>
              <a:rPr lang="en-US" altLang="ko-KR" spc="0" dirty="0">
                <a:solidFill>
                  <a:schemeClr val="bg1"/>
                </a:solidFill>
              </a:rPr>
              <a:t> (2019)</a:t>
            </a:r>
            <a:endParaRPr lang="ko-KR" altLang="en-US" spc="0" dirty="0">
              <a:solidFill>
                <a:schemeClr val="bg1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DE4D9253-7438-481C-B256-D4A7BC6E3077}"/>
              </a:ext>
            </a:extLst>
          </p:cNvPr>
          <p:cNvSpPr/>
          <p:nvPr/>
        </p:nvSpPr>
        <p:spPr>
          <a:xfrm>
            <a:off x="3664551" y="4005064"/>
            <a:ext cx="2923673" cy="173893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179388" indent="-179388">
              <a:buFont typeface="Wingdings" panose="05000000000000000000" pitchFamily="2" charset="2"/>
              <a:buChar char="§"/>
            </a:pPr>
            <a:r>
              <a:rPr lang="en-US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Result</a:t>
            </a:r>
            <a:r>
              <a:rPr lang="en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en-US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from </a:t>
            </a:r>
            <a:r>
              <a:rPr lang="en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comparison with </a:t>
            </a:r>
            <a:r>
              <a:rPr lang="en-US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GK2A SSW and </a:t>
            </a:r>
            <a:r>
              <a:rPr lang="en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BUOY</a:t>
            </a:r>
            <a:r>
              <a:rPr lang="en-US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en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SSW </a:t>
            </a:r>
            <a:r>
              <a:rPr lang="en-US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observed at the west and south seas of the Korean peninsula: </a:t>
            </a:r>
          </a:p>
          <a:p>
            <a:r>
              <a:rPr lang="en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  <a:sym typeface="Wingdings" panose="05000000000000000000" pitchFamily="2" charset="2"/>
              </a:rPr>
              <a:t>   Bias= -0.39 m/s,    </a:t>
            </a:r>
          </a:p>
          <a:p>
            <a:r>
              <a:rPr lang="en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  <a:sym typeface="Wingdings" panose="05000000000000000000" pitchFamily="2" charset="2"/>
              </a:rPr>
              <a:t>   RMSE=1.82 m/s</a:t>
            </a:r>
            <a:endParaRPr lang="en-US" altLang="ko-KR" sz="15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00FF"/>
              </a:solidFill>
              <a:latin typeface="+mn-ea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6177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en-US" dirty="0"/>
              <a:t>Results</a:t>
            </a:r>
            <a:r>
              <a:rPr lang="en-US" altLang="ko-KR" dirty="0"/>
              <a:t>: case study</a:t>
            </a:r>
            <a:endParaRPr lang="en" altLang="en-US" dirty="0"/>
          </a:p>
        </p:txBody>
      </p:sp>
      <p:sp>
        <p:nvSpPr>
          <p:cNvPr id="7" name="모서리가 둥근 직사각형 6"/>
          <p:cNvSpPr/>
          <p:nvPr/>
        </p:nvSpPr>
        <p:spPr>
          <a:xfrm>
            <a:off x="38319" y="1060095"/>
            <a:ext cx="3096344" cy="3568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5662" y="1060095"/>
            <a:ext cx="440865" cy="356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286998" y="1060095"/>
            <a:ext cx="66123" cy="3568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214990" y="1060095"/>
            <a:ext cx="66123" cy="3568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134818" y="1060095"/>
            <a:ext cx="66123" cy="3568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텍스트 개체 틀 3"/>
          <p:cNvSpPr txBox="1">
            <a:spLocks/>
          </p:cNvSpPr>
          <p:nvPr/>
        </p:nvSpPr>
        <p:spPr>
          <a:xfrm>
            <a:off x="398359" y="1107996"/>
            <a:ext cx="4320480" cy="268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buFontTx/>
              <a:buNone/>
              <a:defRPr lang="ko-KR" altLang="en-US" sz="1800" b="1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en-US" spc="0" dirty="0">
                <a:solidFill>
                  <a:schemeClr val="bg1"/>
                </a:solidFill>
              </a:rPr>
              <a:t>Tap</a:t>
            </a:r>
            <a:r>
              <a:rPr lang="en-US" altLang="ko-KR" spc="0" dirty="0">
                <a:solidFill>
                  <a:schemeClr val="bg1"/>
                </a:solidFill>
              </a:rPr>
              <a:t>h</a:t>
            </a:r>
            <a:r>
              <a:rPr lang="en" altLang="en-US" spc="0" dirty="0">
                <a:solidFill>
                  <a:schemeClr val="bg1"/>
                </a:solidFill>
              </a:rPr>
              <a:t>a</a:t>
            </a:r>
            <a:r>
              <a:rPr lang="en-US" altLang="ko-KR" spc="0" dirty="0">
                <a:solidFill>
                  <a:schemeClr val="bg1"/>
                </a:solidFill>
              </a:rPr>
              <a:t>(</a:t>
            </a:r>
            <a:r>
              <a:rPr lang="en" altLang="ko-KR" spc="0" dirty="0">
                <a:solidFill>
                  <a:schemeClr val="bg1"/>
                </a:solidFill>
              </a:rPr>
              <a:t>2019)</a:t>
            </a:r>
            <a:endParaRPr lang="ko-KR" altLang="en-US" spc="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90006" y="1470968"/>
            <a:ext cx="5715303" cy="124636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114300" indent="-114300" latinLnBrk="0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Combination of GK2A and ASCAT SSWs can p</a:t>
            </a:r>
            <a:r>
              <a:rPr lang="en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rovid</a:t>
            </a:r>
            <a:r>
              <a:rPr lang="en-US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e</a:t>
            </a:r>
            <a:r>
              <a:rPr lang="en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wind information </a:t>
            </a:r>
            <a:r>
              <a:rPr lang="en-US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of</a:t>
            </a:r>
            <a:r>
              <a:rPr lang="en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the lower layer of a typhoon </a:t>
            </a:r>
            <a:r>
              <a:rPr lang="en-US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in</a:t>
            </a:r>
            <a:r>
              <a:rPr lang="en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a wide area</a:t>
            </a:r>
            <a:endParaRPr lang="en-US" altLang="en-US" sz="1500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  <a:p>
            <a:pPr marL="114300" indent="-114300" latinLnBrk="0">
              <a:lnSpc>
                <a:spcPct val="120000"/>
              </a:lnSpc>
              <a:spcBef>
                <a:spcPct val="200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Limitation : Accuracy of GK2A SSW can be decreased at night due to</a:t>
            </a:r>
            <a:r>
              <a:rPr lang="en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 </a:t>
            </a:r>
            <a:r>
              <a:rPr lang="en-US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no information of </a:t>
            </a:r>
            <a:r>
              <a:rPr lang="en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AMV </a:t>
            </a:r>
            <a:r>
              <a:rPr lang="en-US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of </a:t>
            </a:r>
            <a:r>
              <a:rPr lang="en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</a:rPr>
              <a:t>visible channel</a:t>
            </a:r>
            <a:endParaRPr lang="en-US" altLang="ko-KR" sz="1500" dirty="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2" y="2184296"/>
            <a:ext cx="3183506" cy="36929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1616943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ko-KR" sz="1400" b="1" dirty="0"/>
              <a:t>GK2A SSW + ASCAT SSW</a:t>
            </a:r>
          </a:p>
          <a:p>
            <a:pPr algn="ctr"/>
            <a:r>
              <a:rPr lang="en" altLang="ko-KR" sz="1400" b="1" dirty="0"/>
              <a:t>2019.09.22. 22 KST (Night time)</a:t>
            </a:r>
            <a:endParaRPr lang="ko-KR" altLang="en-US" sz="1400" b="1" dirty="0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6BD14A5C-FACA-4621-A063-96C27782058D}"/>
              </a:ext>
            </a:extLst>
          </p:cNvPr>
          <p:cNvGrpSpPr/>
          <p:nvPr/>
        </p:nvGrpSpPr>
        <p:grpSpPr>
          <a:xfrm>
            <a:off x="3054201" y="2812158"/>
            <a:ext cx="3268883" cy="2821261"/>
            <a:chOff x="3131840" y="3140969"/>
            <a:chExt cx="3096344" cy="2580487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47864" y="3429000"/>
              <a:ext cx="2736304" cy="229245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131840" y="3140969"/>
              <a:ext cx="3096344" cy="422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ko-KR" sz="1200" b="1" dirty="0"/>
                <a:t>SWIR AMV based SSW </a:t>
              </a:r>
              <a:br>
                <a:rPr lang="en-US" altLang="ko-KR" sz="1200" b="1" dirty="0"/>
              </a:br>
              <a:r>
                <a:rPr lang="en" altLang="ko-KR" sz="1200" b="1" dirty="0"/>
                <a:t>(Night time)</a:t>
              </a:r>
              <a:endParaRPr lang="ko-KR" altLang="en-US" sz="1200" b="1" dirty="0"/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71F84AD3-6B88-4AD5-8991-885275FB1356}"/>
              </a:ext>
            </a:extLst>
          </p:cNvPr>
          <p:cNvGrpSpPr/>
          <p:nvPr/>
        </p:nvGrpSpPr>
        <p:grpSpPr>
          <a:xfrm>
            <a:off x="5905999" y="2792948"/>
            <a:ext cx="3240360" cy="2808312"/>
            <a:chOff x="5868144" y="3140969"/>
            <a:chExt cx="3096344" cy="2520279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56177" y="3429000"/>
              <a:ext cx="2651073" cy="223224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868144" y="3140969"/>
              <a:ext cx="3096344" cy="41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ko-KR" sz="1200" b="1" dirty="0"/>
                <a:t>VIS AMV based SSW </a:t>
              </a:r>
              <a:br>
                <a:rPr lang="en-US" altLang="ko-KR" sz="1200" b="1" dirty="0"/>
              </a:br>
              <a:r>
                <a:rPr lang="en" altLang="ko-KR" sz="1200" b="1" dirty="0"/>
                <a:t>(Day time)</a:t>
              </a:r>
              <a:endParaRPr lang="ko-KR" alt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0976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3480" y="0"/>
            <a:ext cx="7020807" cy="656029"/>
          </a:xfrm>
        </p:spPr>
        <p:txBody>
          <a:bodyPr/>
          <a:lstStyle/>
          <a:p>
            <a:r>
              <a:rPr lang="en" altLang="en-US" dirty="0"/>
              <a:t>Results</a:t>
            </a:r>
            <a:r>
              <a:rPr lang="en-US" altLang="ko-KR" dirty="0"/>
              <a:t>: case study</a:t>
            </a:r>
            <a:endParaRPr lang="ko-KR" altLang="en-US" dirty="0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5A70AD15-2689-42CC-BFEF-68F71F5C2B26}"/>
              </a:ext>
            </a:extLst>
          </p:cNvPr>
          <p:cNvGrpSpPr/>
          <p:nvPr/>
        </p:nvGrpSpPr>
        <p:grpSpPr>
          <a:xfrm>
            <a:off x="508076" y="967057"/>
            <a:ext cx="2486830" cy="2656148"/>
            <a:chOff x="3364970" y="1715388"/>
            <a:chExt cx="2710210" cy="2789606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5" b="5922"/>
            <a:stretch/>
          </p:blipFill>
          <p:spPr>
            <a:xfrm>
              <a:off x="3364970" y="1715388"/>
              <a:ext cx="2710210" cy="278960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556448" y="3637934"/>
              <a:ext cx="23042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/>
                <a:t>GK2A SSW</a:t>
              </a:r>
              <a:endParaRPr lang="ko-KR" altLang="en-US" sz="1400" b="1" dirty="0"/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B10DA78E-D54A-452C-A730-85BDB85F49ED}"/>
              </a:ext>
            </a:extLst>
          </p:cNvPr>
          <p:cNvGrpSpPr/>
          <p:nvPr/>
        </p:nvGrpSpPr>
        <p:grpSpPr>
          <a:xfrm>
            <a:off x="511228" y="3987182"/>
            <a:ext cx="2503020" cy="2656149"/>
            <a:chOff x="6086474" y="1746924"/>
            <a:chExt cx="2710210" cy="2923064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43" b="4794"/>
            <a:stretch/>
          </p:blipFill>
          <p:spPr>
            <a:xfrm>
              <a:off x="6086474" y="1746924"/>
              <a:ext cx="2710210" cy="278960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417481" y="4362211"/>
              <a:ext cx="23042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ko-KR" sz="1400" b="1" dirty="0"/>
                <a:t>METOP-B/ASCAT SSW</a:t>
              </a:r>
              <a:endParaRPr lang="ko-KR" altLang="en-US" sz="1400" b="1" dirty="0"/>
            </a:p>
          </p:txBody>
        </p:sp>
      </p:grpSp>
      <p:pic>
        <p:nvPicPr>
          <p:cNvPr id="6" name="그림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54" y="1013678"/>
            <a:ext cx="4793141" cy="5042433"/>
          </a:xfrm>
          <a:prstGeom prst="rect">
            <a:avLst/>
          </a:prstGeom>
        </p:spPr>
      </p:pic>
      <p:sp>
        <p:nvSpPr>
          <p:cNvPr id="11" name="모서리가 둥근 직사각형 6">
            <a:extLst>
              <a:ext uri="{FF2B5EF4-FFF2-40B4-BE49-F238E27FC236}">
                <a16:creationId xmlns:a16="http://schemas.microsoft.com/office/drawing/2014/main" id="{4B03D6A8-2C99-4C47-84E0-35A455E8E70D}"/>
              </a:ext>
            </a:extLst>
          </p:cNvPr>
          <p:cNvSpPr/>
          <p:nvPr/>
        </p:nvSpPr>
        <p:spPr>
          <a:xfrm>
            <a:off x="237978" y="697627"/>
            <a:ext cx="3343590" cy="3568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B45F4B6C-C7AC-47D7-8543-85F78DBC673F}"/>
              </a:ext>
            </a:extLst>
          </p:cNvPr>
          <p:cNvSpPr/>
          <p:nvPr/>
        </p:nvSpPr>
        <p:spPr>
          <a:xfrm>
            <a:off x="99189" y="697627"/>
            <a:ext cx="440865" cy="356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FEB31811-6711-42AD-B77B-AEB006B5A77A}"/>
              </a:ext>
            </a:extLst>
          </p:cNvPr>
          <p:cNvSpPr/>
          <p:nvPr/>
        </p:nvSpPr>
        <p:spPr>
          <a:xfrm>
            <a:off x="380525" y="697627"/>
            <a:ext cx="66123" cy="3568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2A060A6B-BA65-48BB-B975-FCD19A3E736F}"/>
              </a:ext>
            </a:extLst>
          </p:cNvPr>
          <p:cNvSpPr/>
          <p:nvPr/>
        </p:nvSpPr>
        <p:spPr>
          <a:xfrm>
            <a:off x="308517" y="697627"/>
            <a:ext cx="66123" cy="3568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AD94CF12-AAA9-4F3D-8C6F-B8F6EBCE2BB1}"/>
              </a:ext>
            </a:extLst>
          </p:cNvPr>
          <p:cNvSpPr/>
          <p:nvPr/>
        </p:nvSpPr>
        <p:spPr>
          <a:xfrm>
            <a:off x="228345" y="697627"/>
            <a:ext cx="66123" cy="3568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텍스트 개체 틀 3">
            <a:extLst>
              <a:ext uri="{FF2B5EF4-FFF2-40B4-BE49-F238E27FC236}">
                <a16:creationId xmlns:a16="http://schemas.microsoft.com/office/drawing/2014/main" id="{062A7B30-AAA9-40D7-B95D-24F90D4C1FCE}"/>
              </a:ext>
            </a:extLst>
          </p:cNvPr>
          <p:cNvSpPr txBox="1">
            <a:spLocks/>
          </p:cNvSpPr>
          <p:nvPr/>
        </p:nvSpPr>
        <p:spPr>
          <a:xfrm>
            <a:off x="491886" y="745528"/>
            <a:ext cx="4320480" cy="268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buFontTx/>
              <a:buNone/>
              <a:defRPr lang="ko-KR" altLang="en-US" sz="1800" b="1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pc="0" dirty="0" err="1">
                <a:solidFill>
                  <a:schemeClr val="bg1"/>
                </a:solidFill>
              </a:rPr>
              <a:t>Krosa</a:t>
            </a:r>
            <a:r>
              <a:rPr lang="en-US" altLang="ko-KR" spc="0" dirty="0">
                <a:solidFill>
                  <a:schemeClr val="bg1"/>
                </a:solidFill>
              </a:rPr>
              <a:t> (</a:t>
            </a:r>
            <a:r>
              <a:rPr lang="en" altLang="ko-KR" spc="0" dirty="0">
                <a:solidFill>
                  <a:schemeClr val="bg1"/>
                </a:solidFill>
              </a:rPr>
              <a:t>2019)</a:t>
            </a:r>
            <a:endParaRPr lang="ko-KR" altLang="en-US" spc="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22246" y="5890522"/>
            <a:ext cx="3960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/>
              <a:t>GK2A</a:t>
            </a:r>
            <a:r>
              <a:rPr lang="en" altLang="ko-KR" sz="1400" b="1" dirty="0"/>
              <a:t> + ASCAT SSW</a:t>
            </a:r>
          </a:p>
          <a:p>
            <a:pPr algn="ctr"/>
            <a:r>
              <a:rPr lang="en" altLang="ko-KR" sz="1400" b="1" dirty="0"/>
              <a:t>2019.08.11. 23</a:t>
            </a:r>
            <a:r>
              <a:rPr lang="en-US" altLang="ko-KR" sz="1400" b="1" dirty="0"/>
              <a:t>:00</a:t>
            </a:r>
            <a:r>
              <a:rPr lang="en" altLang="ko-KR" sz="1400" b="1" dirty="0"/>
              <a:t> </a:t>
            </a:r>
            <a:r>
              <a:rPr lang="en-US" altLang="ko-KR" sz="1400" b="1" dirty="0"/>
              <a:t>~</a:t>
            </a:r>
            <a:r>
              <a:rPr lang="en" altLang="ko-KR" sz="1400" b="1" dirty="0"/>
              <a:t> 08.12. 09</a:t>
            </a:r>
            <a:r>
              <a:rPr lang="en-US" altLang="ko-KR" sz="1400" b="1" dirty="0"/>
              <a:t>:00</a:t>
            </a:r>
            <a:r>
              <a:rPr lang="en" altLang="ko-KR" sz="1400" b="1" dirty="0"/>
              <a:t>UTC </a:t>
            </a:r>
            <a:endParaRPr lang="ko-KR" altLang="en-US" sz="1400" b="1" dirty="0"/>
          </a:p>
        </p:txBody>
      </p:sp>
      <p:sp>
        <p:nvSpPr>
          <p:cNvPr id="7" name="더하기 기호 6">
            <a:extLst>
              <a:ext uri="{FF2B5EF4-FFF2-40B4-BE49-F238E27FC236}">
                <a16:creationId xmlns:a16="http://schemas.microsoft.com/office/drawing/2014/main" id="{5BFEB43B-4AB7-4252-BF35-D9B69F6190D6}"/>
              </a:ext>
            </a:extLst>
          </p:cNvPr>
          <p:cNvSpPr/>
          <p:nvPr/>
        </p:nvSpPr>
        <p:spPr>
          <a:xfrm>
            <a:off x="1620112" y="3527321"/>
            <a:ext cx="521736" cy="525552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같음 기호 8">
            <a:extLst>
              <a:ext uri="{FF2B5EF4-FFF2-40B4-BE49-F238E27FC236}">
                <a16:creationId xmlns:a16="http://schemas.microsoft.com/office/drawing/2014/main" id="{65C253DC-01DE-4304-A490-D46AE2E383EF}"/>
              </a:ext>
            </a:extLst>
          </p:cNvPr>
          <p:cNvSpPr/>
          <p:nvPr/>
        </p:nvSpPr>
        <p:spPr>
          <a:xfrm>
            <a:off x="3265004" y="3527321"/>
            <a:ext cx="472533" cy="435662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807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Validation of GK2A </a:t>
            </a:r>
            <a:r>
              <a:rPr lang="en-US" altLang="en-US" dirty="0" err="1"/>
              <a:t>ASWind</a:t>
            </a:r>
            <a:r>
              <a:rPr lang="en-US" altLang="en-US" dirty="0"/>
              <a:t> accuracy</a:t>
            </a:r>
            <a:endParaRPr lang="ko-KR" altLang="en-US" dirty="0">
              <a:solidFill>
                <a:srgbClr val="FFC000"/>
              </a:solidFill>
            </a:endParaRPr>
          </a:p>
        </p:txBody>
      </p:sp>
      <p:sp>
        <p:nvSpPr>
          <p:cNvPr id="9" name="모서리가 둥근 직사각형 6">
            <a:extLst>
              <a:ext uri="{FF2B5EF4-FFF2-40B4-BE49-F238E27FC236}">
                <a16:creationId xmlns:a16="http://schemas.microsoft.com/office/drawing/2014/main" id="{213FF57E-467E-4427-AA10-6B40F892779A}"/>
              </a:ext>
            </a:extLst>
          </p:cNvPr>
          <p:cNvSpPr/>
          <p:nvPr/>
        </p:nvSpPr>
        <p:spPr>
          <a:xfrm>
            <a:off x="49389" y="701793"/>
            <a:ext cx="3096344" cy="3568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2022 Verification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861CE22D-5455-4C9D-B76C-C7A54A0FCDF8}"/>
              </a:ext>
            </a:extLst>
          </p:cNvPr>
          <p:cNvSpPr/>
          <p:nvPr/>
        </p:nvSpPr>
        <p:spPr>
          <a:xfrm>
            <a:off x="16732" y="701793"/>
            <a:ext cx="440865" cy="356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F53DD96-28C7-4371-916C-DB62C301ACC4}"/>
              </a:ext>
            </a:extLst>
          </p:cNvPr>
          <p:cNvSpPr/>
          <p:nvPr/>
        </p:nvSpPr>
        <p:spPr>
          <a:xfrm>
            <a:off x="298068" y="701793"/>
            <a:ext cx="66123" cy="3568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C670E4-64E7-4BC9-9B6E-55524B844DDF}"/>
              </a:ext>
            </a:extLst>
          </p:cNvPr>
          <p:cNvSpPr/>
          <p:nvPr/>
        </p:nvSpPr>
        <p:spPr>
          <a:xfrm>
            <a:off x="226060" y="701793"/>
            <a:ext cx="66123" cy="3568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EB14491B-C20A-4B65-B441-733DF9712771}"/>
              </a:ext>
            </a:extLst>
          </p:cNvPr>
          <p:cNvSpPr/>
          <p:nvPr/>
        </p:nvSpPr>
        <p:spPr>
          <a:xfrm>
            <a:off x="145888" y="701793"/>
            <a:ext cx="66123" cy="3568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E400FF39-4F7D-4305-8698-3DB2075523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000254"/>
              </p:ext>
            </p:extLst>
          </p:nvPr>
        </p:nvGraphicFramePr>
        <p:xfrm>
          <a:off x="110187" y="3705530"/>
          <a:ext cx="5400002" cy="2341622"/>
        </p:xfrm>
        <a:graphic>
          <a:graphicData uri="http://schemas.openxmlformats.org/drawingml/2006/table">
            <a:tbl>
              <a:tblPr/>
              <a:tblGrid>
                <a:gridCol w="558934">
                  <a:extLst>
                    <a:ext uri="{9D8B030D-6E8A-4147-A177-3AD203B41FA5}">
                      <a16:colId xmlns:a16="http://schemas.microsoft.com/office/drawing/2014/main" val="735550067"/>
                    </a:ext>
                  </a:extLst>
                </a:gridCol>
                <a:gridCol w="793840">
                  <a:extLst>
                    <a:ext uri="{9D8B030D-6E8A-4147-A177-3AD203B41FA5}">
                      <a16:colId xmlns:a16="http://schemas.microsoft.com/office/drawing/2014/main" val="3681755261"/>
                    </a:ext>
                  </a:extLst>
                </a:gridCol>
                <a:gridCol w="674538">
                  <a:extLst>
                    <a:ext uri="{9D8B030D-6E8A-4147-A177-3AD203B41FA5}">
                      <a16:colId xmlns:a16="http://schemas.microsoft.com/office/drawing/2014/main" val="909584314"/>
                    </a:ext>
                  </a:extLst>
                </a:gridCol>
                <a:gridCol w="674538">
                  <a:extLst>
                    <a:ext uri="{9D8B030D-6E8A-4147-A177-3AD203B41FA5}">
                      <a16:colId xmlns:a16="http://schemas.microsoft.com/office/drawing/2014/main" val="3047842308"/>
                    </a:ext>
                  </a:extLst>
                </a:gridCol>
                <a:gridCol w="674538">
                  <a:extLst>
                    <a:ext uri="{9D8B030D-6E8A-4147-A177-3AD203B41FA5}">
                      <a16:colId xmlns:a16="http://schemas.microsoft.com/office/drawing/2014/main" val="3247063194"/>
                    </a:ext>
                  </a:extLst>
                </a:gridCol>
                <a:gridCol w="674538">
                  <a:extLst>
                    <a:ext uri="{9D8B030D-6E8A-4147-A177-3AD203B41FA5}">
                      <a16:colId xmlns:a16="http://schemas.microsoft.com/office/drawing/2014/main" val="528933322"/>
                    </a:ext>
                  </a:extLst>
                </a:gridCol>
                <a:gridCol w="674538">
                  <a:extLst>
                    <a:ext uri="{9D8B030D-6E8A-4147-A177-3AD203B41FA5}">
                      <a16:colId xmlns:a16="http://schemas.microsoft.com/office/drawing/2014/main" val="3148744438"/>
                    </a:ext>
                  </a:extLst>
                </a:gridCol>
                <a:gridCol w="674538">
                  <a:extLst>
                    <a:ext uri="{9D8B030D-6E8A-4147-A177-3AD203B41FA5}">
                      <a16:colId xmlns:a16="http://schemas.microsoft.com/office/drawing/2014/main" val="397500424"/>
                    </a:ext>
                  </a:extLst>
                </a:gridCol>
              </a:tblGrid>
              <a:tr h="494483"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0" spc="-50" baseline="0" dirty="0">
                          <a:solidFill>
                            <a:schemeClr val="bg1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Speed</a:t>
                      </a: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0" spc="-50" baseline="0" dirty="0">
                          <a:solidFill>
                            <a:schemeClr val="bg1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(m/s)</a:t>
                      </a:r>
                    </a:p>
                  </a:txBody>
                  <a:tcPr marL="57652" marR="57652" marT="28826" marB="28826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2B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0" spc="-50" baseline="0" dirty="0">
                          <a:solidFill>
                            <a:schemeClr val="bg1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N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2B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0" spc="-50" baseline="0" dirty="0">
                          <a:solidFill>
                            <a:schemeClr val="bg1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GK-2A</a:t>
                      </a: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0" spc="-50" baseline="0" dirty="0">
                          <a:solidFill>
                            <a:schemeClr val="bg1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Low-level AMV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2B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0" spc="-50" baseline="0" dirty="0">
                          <a:solidFill>
                            <a:schemeClr val="bg1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GK-2A</a:t>
                      </a: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0" spc="-50" baseline="0" dirty="0" err="1">
                          <a:solidFill>
                            <a:schemeClr val="bg1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ASWind</a:t>
                      </a:r>
                      <a:endParaRPr lang="en-US" sz="900" b="0" kern="0" spc="-50" baseline="0" dirty="0">
                        <a:solidFill>
                          <a:schemeClr val="bg1"/>
                        </a:solidFill>
                        <a:effectLst/>
                        <a:latin typeface="나눔스퀘어 네오 OTF Regular" panose="00000500000000000000" pitchFamily="50" charset="-127"/>
                        <a:ea typeface="나눔스퀘어 네오 OTF Regular" panose="00000500000000000000" pitchFamily="50" charset="-127"/>
                      </a:endParaRP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2B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0" spc="-50" baseline="0" dirty="0">
                          <a:solidFill>
                            <a:schemeClr val="bg1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JMA method</a:t>
                      </a: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0" spc="-50" baseline="0" dirty="0" err="1">
                          <a:solidFill>
                            <a:schemeClr val="bg1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ASWind</a:t>
                      </a:r>
                      <a:endParaRPr lang="en-US" sz="900" b="0" kern="0" spc="-50" baseline="0" dirty="0">
                        <a:solidFill>
                          <a:schemeClr val="bg1"/>
                        </a:solidFill>
                        <a:effectLst/>
                        <a:latin typeface="나눔스퀘어 네오 OTF Regular" panose="00000500000000000000" pitchFamily="50" charset="-127"/>
                        <a:ea typeface="나눔스퀘어 네오 OTF Regular" panose="00000500000000000000" pitchFamily="50" charset="-127"/>
                      </a:endParaRP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2B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3672847"/>
                  </a:ext>
                </a:extLst>
              </a:tr>
              <a:tr h="26387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0" spc="-50" baseline="0" dirty="0">
                          <a:solidFill>
                            <a:schemeClr val="bg1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Bias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2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0" spc="-50" baseline="0" dirty="0">
                          <a:solidFill>
                            <a:schemeClr val="bg1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RMSD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2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0" spc="-50" baseline="0" dirty="0">
                          <a:solidFill>
                            <a:schemeClr val="bg1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Bias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2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0" spc="-50" baseline="0" dirty="0">
                          <a:solidFill>
                            <a:schemeClr val="bg1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RMSD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2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0" spc="-50" baseline="0" dirty="0">
                          <a:solidFill>
                            <a:schemeClr val="bg1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Bias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2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0" spc="-50" baseline="0" dirty="0">
                          <a:solidFill>
                            <a:schemeClr val="bg1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RMSD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2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387100"/>
                  </a:ext>
                </a:extLst>
              </a:tr>
              <a:tr h="263877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0 – 5</a:t>
                      </a:r>
                    </a:p>
                  </a:txBody>
                  <a:tcPr marL="57652" marR="57652" marT="28826" marB="28826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28249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-0.50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1.54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-0.44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1.51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-1.48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2.06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329437"/>
                  </a:ext>
                </a:extLst>
              </a:tr>
              <a:tr h="263877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5 – 10</a:t>
                      </a:r>
                    </a:p>
                  </a:txBody>
                  <a:tcPr marL="57652" marR="57652" marT="28826" marB="28826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146743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0.79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1.61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0.20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1.33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31361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-0.98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1.64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472095"/>
                  </a:ext>
                </a:extLst>
              </a:tr>
              <a:tr h="263877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10 – 15</a:t>
                      </a:r>
                    </a:p>
                  </a:txBody>
                  <a:tcPr marL="57652" marR="57652" marT="28826" marB="28826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98683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2.43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3.00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0.09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1.69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-0.54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1.78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497185"/>
                  </a:ext>
                </a:extLst>
              </a:tr>
              <a:tr h="263877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15 – 20</a:t>
                      </a:r>
                    </a:p>
                  </a:txBody>
                  <a:tcPr marL="57652" marR="57652" marT="28826" marB="28826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35282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4.45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4.76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-0.06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1.53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0.41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1.63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483586"/>
                  </a:ext>
                </a:extLst>
              </a:tr>
              <a:tr h="263877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20 – 25</a:t>
                      </a:r>
                    </a:p>
                  </a:txBody>
                  <a:tcPr marL="57652" marR="57652" marT="28826" marB="28826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7325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7.11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7.34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-0.29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1.72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1.88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2.56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541704"/>
                  </a:ext>
                </a:extLst>
              </a:tr>
              <a:tr h="263877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25 – 30</a:t>
                      </a:r>
                    </a:p>
                  </a:txBody>
                  <a:tcPr marL="57652" marR="57652" marT="28826" marB="28826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739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9.27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9.38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-0.86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1.51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3.04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-50" baseline="0" dirty="0">
                          <a:solidFill>
                            <a:srgbClr val="000000"/>
                          </a:solidFill>
                          <a:effectLst/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3.32</a:t>
                      </a:r>
                    </a:p>
                  </a:txBody>
                  <a:tcPr marL="57652" marR="57652" marT="28826" marB="288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884437"/>
                  </a:ext>
                </a:extLst>
              </a:tr>
            </a:tbl>
          </a:graphicData>
        </a:graphic>
      </p:graphicFrame>
      <p:pic>
        <p:nvPicPr>
          <p:cNvPr id="15" name="그림 14">
            <a:extLst>
              <a:ext uri="{FF2B5EF4-FFF2-40B4-BE49-F238E27FC236}">
                <a16:creationId xmlns:a16="http://schemas.microsoft.com/office/drawing/2014/main" id="{E68A34AD-C396-4F83-B0B8-1338A8304D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4"/>
          <a:stretch/>
        </p:blipFill>
        <p:spPr>
          <a:xfrm>
            <a:off x="5524465" y="3855839"/>
            <a:ext cx="3553644" cy="2041003"/>
          </a:xfrm>
          <a:prstGeom prst="rect">
            <a:avLst/>
          </a:prstGeom>
        </p:spPr>
      </p:pic>
      <p:graphicFrame>
        <p:nvGraphicFramePr>
          <p:cNvPr id="22" name="표 21">
            <a:extLst>
              <a:ext uri="{FF2B5EF4-FFF2-40B4-BE49-F238E27FC236}">
                <a16:creationId xmlns:a16="http://schemas.microsoft.com/office/drawing/2014/main" id="{D68083CC-6F77-4AFB-A8A4-B143DB3082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017828"/>
              </p:ext>
            </p:extLst>
          </p:nvPr>
        </p:nvGraphicFramePr>
        <p:xfrm>
          <a:off x="143481" y="1160278"/>
          <a:ext cx="8868275" cy="20410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3302">
                  <a:extLst>
                    <a:ext uri="{9D8B030D-6E8A-4147-A177-3AD203B41FA5}">
                      <a16:colId xmlns:a16="http://schemas.microsoft.com/office/drawing/2014/main" val="2853801075"/>
                    </a:ext>
                  </a:extLst>
                </a:gridCol>
                <a:gridCol w="1450713">
                  <a:extLst>
                    <a:ext uri="{9D8B030D-6E8A-4147-A177-3AD203B41FA5}">
                      <a16:colId xmlns:a16="http://schemas.microsoft.com/office/drawing/2014/main" val="2519482003"/>
                    </a:ext>
                  </a:extLst>
                </a:gridCol>
                <a:gridCol w="2063141">
                  <a:extLst>
                    <a:ext uri="{9D8B030D-6E8A-4147-A177-3AD203B41FA5}">
                      <a16:colId xmlns:a16="http://schemas.microsoft.com/office/drawing/2014/main" val="4122750668"/>
                    </a:ext>
                  </a:extLst>
                </a:gridCol>
                <a:gridCol w="2063141">
                  <a:extLst>
                    <a:ext uri="{9D8B030D-6E8A-4147-A177-3AD203B41FA5}">
                      <a16:colId xmlns:a16="http://schemas.microsoft.com/office/drawing/2014/main" val="331943184"/>
                    </a:ext>
                  </a:extLst>
                </a:gridCol>
                <a:gridCol w="1831198">
                  <a:extLst>
                    <a:ext uri="{9D8B030D-6E8A-4147-A177-3AD203B41FA5}">
                      <a16:colId xmlns:a16="http://schemas.microsoft.com/office/drawing/2014/main" val="2843711819"/>
                    </a:ext>
                  </a:extLst>
                </a:gridCol>
                <a:gridCol w="786780">
                  <a:extLst>
                    <a:ext uri="{9D8B030D-6E8A-4147-A177-3AD203B41FA5}">
                      <a16:colId xmlns:a16="http://schemas.microsoft.com/office/drawing/2014/main" val="1769156905"/>
                    </a:ext>
                  </a:extLst>
                </a:gridCol>
              </a:tblGrid>
              <a:tr h="66940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bg1"/>
                          </a:solidFill>
                          <a:latin typeface="나눔스퀘어 네오 OTF Bold" panose="00000800000000000000" pitchFamily="50" charset="-127"/>
                          <a:ea typeface="나눔스퀘어 네오 OTF Bold" panose="00000800000000000000" pitchFamily="50" charset="-127"/>
                        </a:rPr>
                        <a:t>Years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나눔스퀘어 네오 OTF Bold" panose="00000800000000000000" pitchFamily="50" charset="-127"/>
                        <a:ea typeface="나눔스퀘어 네오 OTF Bold" panose="00000800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2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3136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solidFill>
                            <a:schemeClr val="bg1"/>
                          </a:solidFill>
                          <a:latin typeface="나눔스퀘어 네오 OTF Bold" panose="00000800000000000000" pitchFamily="50" charset="-127"/>
                          <a:ea typeface="나눔스퀘어 네오 OTF Bold" panose="00000800000000000000" pitchFamily="50" charset="-127"/>
                        </a:rPr>
                        <a:t>Typhoon name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나눔스퀘어 네오 OTF Bold" panose="00000800000000000000" pitchFamily="50" charset="-127"/>
                        <a:ea typeface="나눔스퀘어 네오 OTF Bold" panose="00000800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2B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bg1"/>
                          </a:solidFill>
                          <a:latin typeface="나눔스퀘어 네오 OTF Bold" panose="00000800000000000000" pitchFamily="50" charset="-127"/>
                          <a:ea typeface="나눔스퀘어 네오 OTF Bold" panose="00000800000000000000" pitchFamily="50" charset="-127"/>
                        </a:rPr>
                        <a:t>Formed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나눔스퀘어 네오 OTF Bold" panose="00000800000000000000" pitchFamily="50" charset="-127"/>
                        <a:ea typeface="나눔스퀘어 네오 OTF Bold" panose="00000800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2B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bg1"/>
                          </a:solidFill>
                          <a:latin typeface="나눔스퀘어 네오 OTF Bold" panose="00000800000000000000" pitchFamily="50" charset="-127"/>
                          <a:ea typeface="나눔스퀘어 네오 OTF Bold" panose="00000800000000000000" pitchFamily="50" charset="-127"/>
                        </a:rPr>
                        <a:t>Dissipated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나눔스퀘어 네오 OTF Bold" panose="00000800000000000000" pitchFamily="50" charset="-127"/>
                        <a:ea typeface="나눔스퀘어 네오 OTF Bold" panose="00000800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2B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bg1"/>
                          </a:solidFill>
                          <a:latin typeface="나눔스퀘어 네오 OTF Bold" panose="00000800000000000000" pitchFamily="50" charset="-127"/>
                          <a:ea typeface="나눔스퀘어 네오 OTF Bold" panose="00000800000000000000" pitchFamily="50" charset="-127"/>
                        </a:rPr>
                        <a:t>Maximum wind speed</a:t>
                      </a:r>
                    </a:p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bg1"/>
                          </a:solidFill>
                          <a:latin typeface="나눔스퀘어 네오 OTF Bold" panose="00000800000000000000" pitchFamily="50" charset="-127"/>
                          <a:ea typeface="나눔스퀘어 네오 OTF Bold" panose="00000800000000000000" pitchFamily="50" charset="-127"/>
                        </a:rPr>
                        <a:t>around center(m/s)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나눔스퀘어 네오 OTF Bold" panose="00000800000000000000" pitchFamily="50" charset="-127"/>
                        <a:ea typeface="나눔스퀘어 네오 OTF Bold" panose="00000800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2B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bg1"/>
                          </a:solidFill>
                          <a:latin typeface="나눔스퀘어 네오 OTF Bold" panose="00000800000000000000" pitchFamily="50" charset="-127"/>
                          <a:ea typeface="나눔스퀘어 네오 OTF Bold" panose="00000800000000000000" pitchFamily="50" charset="-127"/>
                        </a:rPr>
                        <a:t>Landfall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나눔스퀘어 네오 OTF Bold" panose="00000800000000000000" pitchFamily="50" charset="-127"/>
                        <a:ea typeface="나눔스퀘어 네오 OTF Bold" panose="00000800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2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697391"/>
                  </a:ext>
                </a:extLst>
              </a:tr>
              <a:tr h="261940">
                <a:tc rowSpan="5">
                  <a:txBody>
                    <a:bodyPr/>
                    <a:lstStyle/>
                    <a:p>
                      <a:pPr marL="0" marR="0" lvl="0" indent="0" algn="ctr" defTabSz="453136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2022</a:t>
                      </a:r>
                      <a:endParaRPr lang="ko-KR" altLang="en-US" sz="1200" dirty="0">
                        <a:latin typeface="나눔스퀘어 네오 OTF Regular" panose="00000500000000000000" pitchFamily="50" charset="-127"/>
                        <a:ea typeface="나눔스퀘어 네오 OTF Regular" panose="00000500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3136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AERE</a:t>
                      </a:r>
                      <a:endParaRPr lang="ko-KR" altLang="en-US" sz="1200" dirty="0">
                        <a:latin typeface="나눔스퀘어 네오 OTF Regular" panose="00000500000000000000" pitchFamily="50" charset="-127"/>
                        <a:ea typeface="나눔스퀘어 네오 OTF Regular" panose="00000500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3136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7. 1. 09KST</a:t>
                      </a:r>
                      <a:endParaRPr lang="ko-KR" altLang="en-US" sz="1200" dirty="0">
                        <a:latin typeface="나눔스퀘어 네오 OTF Regular" panose="00000500000000000000" pitchFamily="50" charset="-127"/>
                        <a:ea typeface="나눔스퀘어 네오 OTF Regular" panose="00000500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3136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7. 5. 03KST</a:t>
                      </a:r>
                      <a:endParaRPr lang="ko-KR" altLang="en-US" sz="1200" dirty="0">
                        <a:latin typeface="나눔스퀘어 네오 OTF Regular" panose="00000500000000000000" pitchFamily="50" charset="-127"/>
                        <a:ea typeface="나눔스퀘어 네오 OTF Regular" panose="00000500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3136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20</a:t>
                      </a:r>
                      <a:endParaRPr lang="ko-KR" altLang="en-US" sz="1200" dirty="0">
                        <a:latin typeface="나눔스퀘어 네오 OTF Regular" panose="00000500000000000000" pitchFamily="50" charset="-127"/>
                        <a:ea typeface="나눔스퀘어 네오 OTF Regular" panose="00000500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3136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X</a:t>
                      </a:r>
                      <a:endParaRPr lang="ko-KR" altLang="en-US" sz="1200" dirty="0">
                        <a:latin typeface="나눔스퀘어 네오 OTF Regular" panose="00000500000000000000" pitchFamily="50" charset="-127"/>
                        <a:ea typeface="나눔스퀘어 네오 OTF Regular" panose="00000500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535890"/>
                  </a:ext>
                </a:extLst>
              </a:tr>
              <a:tr h="261940">
                <a:tc vMerge="1">
                  <a:txBody>
                    <a:bodyPr/>
                    <a:lstStyle/>
                    <a:p>
                      <a:pPr marL="0" marR="0" lvl="0" indent="0" algn="ctr" defTabSz="453136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2000" dirty="0">
                        <a:latin typeface="나눔스퀘어 네오 OTF Regular" panose="00000500000000000000" pitchFamily="50" charset="-127"/>
                        <a:ea typeface="나눔스퀘어 네오 OTF Regular" panose="00000500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3136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SONGDA</a:t>
                      </a:r>
                      <a:endParaRPr lang="ko-KR" altLang="en-US" sz="1200" dirty="0">
                        <a:latin typeface="나눔스퀘어 네오 OTF Regular" panose="00000500000000000000" pitchFamily="50" charset="-127"/>
                        <a:ea typeface="나눔스퀘어 네오 OTF Regular" panose="00000500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3136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7. 28. 21KST</a:t>
                      </a:r>
                      <a:endParaRPr lang="ko-KR" altLang="en-US" sz="1200" dirty="0">
                        <a:latin typeface="나눔스퀘어 네오 OTF Regular" panose="00000500000000000000" pitchFamily="50" charset="-127"/>
                        <a:ea typeface="나눔스퀘어 네오 OTF Regular" panose="00000500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3136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8. 1. 03KST</a:t>
                      </a:r>
                      <a:endParaRPr lang="ko-KR" altLang="en-US" sz="1200" dirty="0">
                        <a:latin typeface="나눔스퀘어 네오 OTF Regular" panose="00000500000000000000" pitchFamily="50" charset="-127"/>
                        <a:ea typeface="나눔스퀘어 네오 OTF Regular" panose="00000500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3136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20</a:t>
                      </a:r>
                      <a:endParaRPr lang="ko-KR" altLang="en-US" sz="1200" dirty="0">
                        <a:latin typeface="나눔스퀘어 네오 OTF Regular" panose="00000500000000000000" pitchFamily="50" charset="-127"/>
                        <a:ea typeface="나눔스퀘어 네오 OTF Regular" panose="00000500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3136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X</a:t>
                      </a:r>
                      <a:endParaRPr lang="ko-KR" altLang="en-US" sz="1200" dirty="0">
                        <a:latin typeface="나눔스퀘어 네오 OTF Regular" panose="00000500000000000000" pitchFamily="50" charset="-127"/>
                        <a:ea typeface="나눔스퀘어 네오 OTF Regular" panose="00000500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162024"/>
                  </a:ext>
                </a:extLst>
              </a:tr>
              <a:tr h="261940">
                <a:tc vMerge="1">
                  <a:txBody>
                    <a:bodyPr/>
                    <a:lstStyle/>
                    <a:p>
                      <a:pPr marL="0" marR="0" lvl="0" indent="0" algn="ctr" defTabSz="453136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2000" dirty="0">
                        <a:latin typeface="나눔스퀘어 네오 OTF Regular" panose="00000500000000000000" pitchFamily="50" charset="-127"/>
                        <a:ea typeface="나눔스퀘어 네오 OTF Regular" panose="00000500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3136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TRASES</a:t>
                      </a:r>
                      <a:endParaRPr lang="ko-KR" altLang="en-US" sz="1200" dirty="0">
                        <a:latin typeface="나눔스퀘어 네오 OTF Regular" panose="00000500000000000000" pitchFamily="50" charset="-127"/>
                        <a:ea typeface="나눔스퀘어 네오 OTF Regular" panose="00000500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3136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7. 31. 12KST</a:t>
                      </a:r>
                      <a:endParaRPr lang="ko-KR" altLang="en-US" sz="1200" dirty="0">
                        <a:latin typeface="나눔스퀘어 네오 OTF Regular" panose="00000500000000000000" pitchFamily="50" charset="-127"/>
                        <a:ea typeface="나눔스퀘어 네오 OTF Regular" panose="00000500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3136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8. 1. 09KST</a:t>
                      </a:r>
                      <a:endParaRPr lang="ko-KR" altLang="en-US" sz="1200" dirty="0">
                        <a:latin typeface="나눔스퀘어 네오 OTF Regular" panose="00000500000000000000" pitchFamily="50" charset="-127"/>
                        <a:ea typeface="나눔스퀘어 네오 OTF Regular" panose="00000500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3136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18</a:t>
                      </a:r>
                      <a:endParaRPr lang="ko-KR" altLang="en-US" sz="1200" dirty="0">
                        <a:latin typeface="나눔스퀘어 네오 OTF Regular" panose="00000500000000000000" pitchFamily="50" charset="-127"/>
                        <a:ea typeface="나눔스퀘어 네오 OTF Regular" panose="00000500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3136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X</a:t>
                      </a:r>
                      <a:endParaRPr lang="ko-KR" altLang="en-US" sz="1200" dirty="0">
                        <a:latin typeface="나눔스퀘어 네오 OTF Regular" panose="00000500000000000000" pitchFamily="50" charset="-127"/>
                        <a:ea typeface="나눔스퀘어 네오 OTF Regular" panose="00000500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994425"/>
                  </a:ext>
                </a:extLst>
              </a:tr>
              <a:tr h="261940">
                <a:tc vMerge="1">
                  <a:txBody>
                    <a:bodyPr/>
                    <a:lstStyle/>
                    <a:p>
                      <a:pPr marL="0" marR="0" lvl="0" indent="0" algn="ctr" defTabSz="453136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2000" dirty="0">
                        <a:latin typeface="나눔스퀘어 네오 OTF Regular" panose="00000500000000000000" pitchFamily="50" charset="-127"/>
                        <a:ea typeface="나눔스퀘어 네오 OTF Regular" panose="00000500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3136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HINNAMNOR</a:t>
                      </a:r>
                      <a:endParaRPr lang="ko-KR" altLang="en-US" sz="1200" dirty="0">
                        <a:latin typeface="나눔스퀘어 네오 OTF Regular" panose="00000500000000000000" pitchFamily="50" charset="-127"/>
                        <a:ea typeface="나눔스퀘어 네오 OTF Regular" panose="00000500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3136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8. 28. 21KST</a:t>
                      </a:r>
                      <a:endParaRPr lang="ko-KR" altLang="en-US" sz="1200" dirty="0">
                        <a:latin typeface="나눔스퀘어 네오 OTF Regular" panose="00000500000000000000" pitchFamily="50" charset="-127"/>
                        <a:ea typeface="나눔스퀘어 네오 OTF Regular" panose="00000500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3136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9. 6. 21KST</a:t>
                      </a:r>
                      <a:endParaRPr lang="ko-KR" altLang="en-US" sz="1200" dirty="0">
                        <a:latin typeface="나눔스퀘어 네오 OTF Regular" panose="00000500000000000000" pitchFamily="50" charset="-127"/>
                        <a:ea typeface="나눔스퀘어 네오 OTF Regular" panose="00000500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3136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55</a:t>
                      </a:r>
                      <a:endParaRPr lang="ko-KR" altLang="en-US" sz="1200" dirty="0">
                        <a:latin typeface="나눔스퀘어 네오 OTF Regular" panose="00000500000000000000" pitchFamily="50" charset="-127"/>
                        <a:ea typeface="나눔스퀘어 네오 OTF Regular" panose="00000500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3136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O</a:t>
                      </a:r>
                      <a:endParaRPr lang="ko-KR" altLang="en-US" sz="1200" dirty="0">
                        <a:latin typeface="나눔스퀘어 네오 OTF Regular" panose="00000500000000000000" pitchFamily="50" charset="-127"/>
                        <a:ea typeface="나눔스퀘어 네오 OTF Regular" panose="00000500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473639"/>
                  </a:ext>
                </a:extLst>
              </a:tr>
              <a:tr h="261940">
                <a:tc vMerge="1">
                  <a:txBody>
                    <a:bodyPr/>
                    <a:lstStyle/>
                    <a:p>
                      <a:pPr marL="0" marR="0" lvl="0" indent="0" algn="ctr" defTabSz="453136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2000" dirty="0">
                        <a:latin typeface="나눔스퀘어 네오 OTF Regular" panose="00000500000000000000" pitchFamily="50" charset="-127"/>
                        <a:ea typeface="나눔스퀘어 네오 OTF Regular" panose="00000500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3136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NANMADOL</a:t>
                      </a:r>
                      <a:endParaRPr lang="ko-KR" altLang="en-US" sz="1200" dirty="0">
                        <a:latin typeface="나눔스퀘어 네오 OTF Regular" panose="00000500000000000000" pitchFamily="50" charset="-127"/>
                        <a:ea typeface="나눔스퀘어 네오 OTF Regular" panose="00000500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3136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9. 14. 03KST</a:t>
                      </a:r>
                      <a:endParaRPr lang="ko-KR" altLang="en-US" sz="1200" dirty="0">
                        <a:latin typeface="나눔스퀘어 네오 OTF Regular" panose="00000500000000000000" pitchFamily="50" charset="-127"/>
                        <a:ea typeface="나눔스퀘어 네오 OTF Regular" panose="00000500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3136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9. 20. 09KST</a:t>
                      </a:r>
                      <a:endParaRPr lang="ko-KR" altLang="en-US" sz="1200" dirty="0">
                        <a:latin typeface="나눔스퀘어 네오 OTF Regular" panose="00000500000000000000" pitchFamily="50" charset="-127"/>
                        <a:ea typeface="나눔스퀘어 네오 OTF Regular" panose="00000500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3136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55</a:t>
                      </a:r>
                      <a:endParaRPr lang="ko-KR" altLang="en-US" sz="1200" dirty="0">
                        <a:latin typeface="나눔스퀘어 네오 OTF Regular" panose="00000500000000000000" pitchFamily="50" charset="-127"/>
                        <a:ea typeface="나눔스퀘어 네오 OTF Regular" panose="00000500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31361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나눔스퀘어 네오 OTF Regular" panose="00000500000000000000" pitchFamily="50" charset="-127"/>
                          <a:ea typeface="나눔스퀘어 네오 OTF Regular" panose="00000500000000000000" pitchFamily="50" charset="-127"/>
                        </a:rPr>
                        <a:t>X</a:t>
                      </a:r>
                      <a:endParaRPr lang="ko-KR" altLang="en-US" sz="1200" dirty="0">
                        <a:latin typeface="나눔스퀘어 네오 OTF Regular" panose="00000500000000000000" pitchFamily="50" charset="-127"/>
                        <a:ea typeface="나눔스퀘어 네오 OTF Regular" panose="0000050000000000000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2026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4033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en-US" dirty="0"/>
              <a:t>Results</a:t>
            </a:r>
            <a:r>
              <a:rPr lang="en-US" altLang="ko-KR" dirty="0"/>
              <a:t>: case study</a:t>
            </a:r>
            <a:endParaRPr lang="ko-KR" altLang="en-US" dirty="0">
              <a:solidFill>
                <a:srgbClr val="FFC000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5B2448D-53B8-4B56-8894-31ED49BD1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20" y="1073634"/>
            <a:ext cx="5075609" cy="362864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9A4D596-3951-45D1-890C-A7EF991BC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296" y="2982828"/>
            <a:ext cx="4874165" cy="3484632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EF0FBAD7-A3F0-4674-8A72-725B458845CB}"/>
              </a:ext>
            </a:extLst>
          </p:cNvPr>
          <p:cNvSpPr/>
          <p:nvPr/>
        </p:nvSpPr>
        <p:spPr>
          <a:xfrm>
            <a:off x="5997061" y="2572860"/>
            <a:ext cx="2037481" cy="369332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pc="-100" dirty="0" err="1">
                <a:solidFill>
                  <a:srgbClr val="0000FF"/>
                </a:solidFill>
              </a:rPr>
              <a:t>MetOp</a:t>
            </a:r>
            <a:r>
              <a:rPr lang="en-US" altLang="ko-KR" spc="-100" dirty="0">
                <a:solidFill>
                  <a:srgbClr val="0000FF"/>
                </a:solidFill>
              </a:rPr>
              <a:t>/ASCAT SSW</a:t>
            </a:r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2F8F5843-C2AA-42B1-8CD8-F20058DCC05C}"/>
              </a:ext>
            </a:extLst>
          </p:cNvPr>
          <p:cNvSpPr/>
          <p:nvPr/>
        </p:nvSpPr>
        <p:spPr>
          <a:xfrm>
            <a:off x="1835696" y="4744113"/>
            <a:ext cx="1210588" cy="369332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pc="-100" dirty="0">
                <a:solidFill>
                  <a:srgbClr val="0000FF"/>
                </a:solidFill>
              </a:rPr>
              <a:t>GK2A SSW</a:t>
            </a:r>
            <a:endParaRPr lang="ko-KR" altLang="en-US" dirty="0"/>
          </a:p>
        </p:txBody>
      </p:sp>
      <p:sp>
        <p:nvSpPr>
          <p:cNvPr id="9" name="모서리가 둥근 직사각형 6">
            <a:extLst>
              <a:ext uri="{FF2B5EF4-FFF2-40B4-BE49-F238E27FC236}">
                <a16:creationId xmlns:a16="http://schemas.microsoft.com/office/drawing/2014/main" id="{213FF57E-467E-4427-AA10-6B40F892779A}"/>
              </a:ext>
            </a:extLst>
          </p:cNvPr>
          <p:cNvSpPr/>
          <p:nvPr/>
        </p:nvSpPr>
        <p:spPr>
          <a:xfrm>
            <a:off x="49389" y="701793"/>
            <a:ext cx="3096344" cy="3568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861CE22D-5455-4C9D-B76C-C7A54A0FCDF8}"/>
              </a:ext>
            </a:extLst>
          </p:cNvPr>
          <p:cNvSpPr/>
          <p:nvPr/>
        </p:nvSpPr>
        <p:spPr>
          <a:xfrm>
            <a:off x="16732" y="701793"/>
            <a:ext cx="440865" cy="356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F53DD96-28C7-4371-916C-DB62C301ACC4}"/>
              </a:ext>
            </a:extLst>
          </p:cNvPr>
          <p:cNvSpPr/>
          <p:nvPr/>
        </p:nvSpPr>
        <p:spPr>
          <a:xfrm>
            <a:off x="298068" y="701793"/>
            <a:ext cx="66123" cy="3568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C670E4-64E7-4BC9-9B6E-55524B844DDF}"/>
              </a:ext>
            </a:extLst>
          </p:cNvPr>
          <p:cNvSpPr/>
          <p:nvPr/>
        </p:nvSpPr>
        <p:spPr>
          <a:xfrm>
            <a:off x="226060" y="701793"/>
            <a:ext cx="66123" cy="3568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EB14491B-C20A-4B65-B441-733DF9712771}"/>
              </a:ext>
            </a:extLst>
          </p:cNvPr>
          <p:cNvSpPr/>
          <p:nvPr/>
        </p:nvSpPr>
        <p:spPr>
          <a:xfrm>
            <a:off x="145888" y="701793"/>
            <a:ext cx="66123" cy="3568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86A22A7A-BF02-43C9-B4CB-B22440C42587}"/>
              </a:ext>
            </a:extLst>
          </p:cNvPr>
          <p:cNvSpPr txBox="1">
            <a:spLocks/>
          </p:cNvSpPr>
          <p:nvPr/>
        </p:nvSpPr>
        <p:spPr>
          <a:xfrm>
            <a:off x="409429" y="749694"/>
            <a:ext cx="4320480" cy="268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buFontTx/>
              <a:buNone/>
              <a:defRPr lang="ko-KR" altLang="en-US" sz="1800" b="1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pc="0" dirty="0" err="1">
                <a:solidFill>
                  <a:schemeClr val="bg1"/>
                </a:solidFill>
              </a:rPr>
              <a:t>Nanmadol</a:t>
            </a:r>
            <a:r>
              <a:rPr lang="en-US" altLang="ko-KR" spc="0" dirty="0">
                <a:solidFill>
                  <a:schemeClr val="bg1"/>
                </a:solidFill>
              </a:rPr>
              <a:t>(</a:t>
            </a:r>
            <a:r>
              <a:rPr lang="en" altLang="ko-KR" spc="0" dirty="0">
                <a:solidFill>
                  <a:schemeClr val="bg1"/>
                </a:solidFill>
              </a:rPr>
              <a:t>2022)</a:t>
            </a:r>
            <a:endParaRPr lang="ko-KR" altLang="en-US" spc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362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Validation of GK2A </a:t>
            </a:r>
            <a:r>
              <a:rPr lang="en-US" altLang="en-US" dirty="0" err="1"/>
              <a:t>ASWind</a:t>
            </a:r>
            <a:r>
              <a:rPr lang="en-US" altLang="en-US" dirty="0"/>
              <a:t> accuracy</a:t>
            </a:r>
            <a:endParaRPr lang="ko-KR" altLang="en-US" dirty="0">
              <a:solidFill>
                <a:srgbClr val="FFC000"/>
              </a:solidFill>
            </a:endParaRPr>
          </a:p>
        </p:txBody>
      </p:sp>
      <p:sp>
        <p:nvSpPr>
          <p:cNvPr id="9" name="모서리가 둥근 직사각형 6">
            <a:extLst>
              <a:ext uri="{FF2B5EF4-FFF2-40B4-BE49-F238E27FC236}">
                <a16:creationId xmlns:a16="http://schemas.microsoft.com/office/drawing/2014/main" id="{213FF57E-467E-4427-AA10-6B40F892779A}"/>
              </a:ext>
            </a:extLst>
          </p:cNvPr>
          <p:cNvSpPr/>
          <p:nvPr/>
        </p:nvSpPr>
        <p:spPr>
          <a:xfrm>
            <a:off x="49389" y="701793"/>
            <a:ext cx="3096344" cy="3568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AMV → </a:t>
            </a:r>
            <a:r>
              <a:rPr lang="en-US" altLang="ko-KR" dirty="0" err="1"/>
              <a:t>ASWind</a:t>
            </a:r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861CE22D-5455-4C9D-B76C-C7A54A0FCDF8}"/>
              </a:ext>
            </a:extLst>
          </p:cNvPr>
          <p:cNvSpPr/>
          <p:nvPr/>
        </p:nvSpPr>
        <p:spPr>
          <a:xfrm>
            <a:off x="16732" y="701793"/>
            <a:ext cx="440865" cy="356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F53DD96-28C7-4371-916C-DB62C301ACC4}"/>
              </a:ext>
            </a:extLst>
          </p:cNvPr>
          <p:cNvSpPr/>
          <p:nvPr/>
        </p:nvSpPr>
        <p:spPr>
          <a:xfrm>
            <a:off x="298068" y="701793"/>
            <a:ext cx="66123" cy="3568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C670E4-64E7-4BC9-9B6E-55524B844DDF}"/>
              </a:ext>
            </a:extLst>
          </p:cNvPr>
          <p:cNvSpPr/>
          <p:nvPr/>
        </p:nvSpPr>
        <p:spPr>
          <a:xfrm>
            <a:off x="226060" y="701793"/>
            <a:ext cx="66123" cy="3568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EB14491B-C20A-4B65-B441-733DF9712771}"/>
              </a:ext>
            </a:extLst>
          </p:cNvPr>
          <p:cNvSpPr/>
          <p:nvPr/>
        </p:nvSpPr>
        <p:spPr>
          <a:xfrm>
            <a:off x="145888" y="701793"/>
            <a:ext cx="66123" cy="3568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3FEE243E-154F-4661-8ED1-DA0A29E7FCDB}"/>
              </a:ext>
            </a:extLst>
          </p:cNvPr>
          <p:cNvGrpSpPr>
            <a:grpSpLocks noChangeAspect="1"/>
          </p:cNvGrpSpPr>
          <p:nvPr/>
        </p:nvGrpSpPr>
        <p:grpSpPr>
          <a:xfrm>
            <a:off x="143480" y="1104426"/>
            <a:ext cx="8839098" cy="3332686"/>
            <a:chOff x="34661399" y="3626839"/>
            <a:chExt cx="14333673" cy="5404356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4C36A08C-A52D-41C1-9DF9-F63357E92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61399" y="3631195"/>
              <a:ext cx="6480000" cy="5400000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F8BA182E-C11C-4090-9F9E-5A3AD4CB9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5072" y="3626839"/>
              <a:ext cx="6480000" cy="5400000"/>
            </a:xfrm>
            <a:prstGeom prst="rect">
              <a:avLst/>
            </a:prstGeom>
          </p:spPr>
        </p:pic>
        <p:sp>
          <p:nvSpPr>
            <p:cNvPr id="20" name="화살표: 오른쪽 19">
              <a:extLst>
                <a:ext uri="{FF2B5EF4-FFF2-40B4-BE49-F238E27FC236}">
                  <a16:creationId xmlns:a16="http://schemas.microsoft.com/office/drawing/2014/main" id="{88983C22-A35E-4822-A23B-A4C8B4184037}"/>
                </a:ext>
              </a:extLst>
            </p:cNvPr>
            <p:cNvSpPr/>
            <p:nvPr/>
          </p:nvSpPr>
          <p:spPr>
            <a:xfrm>
              <a:off x="41233365" y="5891047"/>
              <a:ext cx="1339087" cy="922342"/>
            </a:xfrm>
            <a:prstGeom prst="rightArrow">
              <a:avLst/>
            </a:prstGeom>
            <a:solidFill>
              <a:srgbClr val="FFE0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500" dirty="0">
                <a:solidFill>
                  <a:srgbClr val="1E1E20"/>
                </a:solidFill>
                <a:latin typeface="나눔스퀘어 네오 OTF Light" panose="00000400000000000000" pitchFamily="50" charset="-127"/>
                <a:ea typeface="나눔스퀘어 네오 OTF Light" panose="00000400000000000000" pitchFamily="50" charset="-12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3B0E478-B000-417C-A26C-520B5221A26E}"/>
                </a:ext>
              </a:extLst>
            </p:cNvPr>
            <p:cNvSpPr txBox="1"/>
            <p:nvPr/>
          </p:nvSpPr>
          <p:spPr>
            <a:xfrm>
              <a:off x="41156866" y="6165254"/>
              <a:ext cx="1415585" cy="374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dirty="0">
                  <a:latin typeface="나눔스퀘어 네오 OTF Bold" panose="00000800000000000000" pitchFamily="50" charset="-127"/>
                  <a:ea typeface="나눔스퀘어 네오 OTF Bold" panose="00000800000000000000" pitchFamily="50" charset="-127"/>
                  <a:cs typeface="Times New Roman" panose="02020603050405020304" pitchFamily="18" charset="0"/>
                </a:rPr>
                <a:t>Regression</a:t>
              </a:r>
              <a:endParaRPr lang="ko-KR" altLang="en-US" sz="900" dirty="0">
                <a:latin typeface="나눔스퀘어 네오 OTF Bold" panose="00000800000000000000" pitchFamily="50" charset="-127"/>
                <a:ea typeface="나눔스퀘어 네오 OTF Bold" panose="00000800000000000000" pitchFamily="50" charset="-127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7418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en-US" dirty="0"/>
              <a:t>Conclusion and summary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7524" y="764704"/>
            <a:ext cx="8604956" cy="5292283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179388" indent="-179388">
              <a:lnSpc>
                <a:spcPts val="2400"/>
              </a:lnSpc>
              <a:buFont typeface="Wingdings" panose="05000000000000000000" pitchFamily="2" charset="2"/>
              <a:buChar char="§"/>
            </a:pPr>
            <a:r>
              <a:rPr lang="en-US" altLang="ko-KR" sz="1600" dirty="0"/>
              <a:t>This study aimed to develop a technique for estimating sea surface wind(SSW) information using atmospheric motion vector(AMV) data from the Geo-Kompsat-2A (GK2A), which has high temporal(30 min) and spatial resolution(16x16km). </a:t>
            </a:r>
            <a:endParaRPr lang="en-US" altLang="ko-KR" sz="1600" spc="-100" dirty="0"/>
          </a:p>
          <a:p>
            <a:pPr marL="179388" indent="-179388">
              <a:lnSpc>
                <a:spcPts val="2400"/>
              </a:lnSpc>
              <a:buFont typeface="Wingdings" panose="05000000000000000000" pitchFamily="2" charset="2"/>
              <a:buChar char="§"/>
            </a:pPr>
            <a:r>
              <a:rPr lang="en-US" altLang="ko-KR" sz="1600" b="1" spc="-100" dirty="0"/>
              <a:t>For</a:t>
            </a:r>
            <a:r>
              <a:rPr lang="en" altLang="ko-KR" sz="1600" b="1" spc="-100" dirty="0"/>
              <a:t> </a:t>
            </a:r>
            <a:r>
              <a:rPr lang="en-US" altLang="ko-KR" sz="1600" b="1" spc="-100" dirty="0"/>
              <a:t>q</a:t>
            </a:r>
            <a:r>
              <a:rPr lang="en" altLang="en-US" sz="1600" b="1" spc="-100" dirty="0"/>
              <a:t>uantitative verification </a:t>
            </a:r>
            <a:r>
              <a:rPr lang="en-US" altLang="ko-KR" sz="1600" b="1" spc="-100" dirty="0"/>
              <a:t>between GK2A SSW and ASCAT (or BUOY)</a:t>
            </a:r>
            <a:r>
              <a:rPr lang="en" altLang="ko-KR" sz="1600" b="1" spc="-100" dirty="0"/>
              <a:t> </a:t>
            </a:r>
            <a:r>
              <a:rPr lang="en-US" altLang="ko-KR" sz="1600" b="1" spc="-100" dirty="0"/>
              <a:t>SSW</a:t>
            </a:r>
            <a:br>
              <a:rPr lang="en-US" altLang="ko-KR" sz="1600" spc="-100" dirty="0"/>
            </a:br>
            <a:r>
              <a:rPr lang="en" altLang="ko-KR" sz="1600" spc="-100" dirty="0"/>
              <a:t>- For </a:t>
            </a:r>
            <a:r>
              <a:rPr lang="en-US" altLang="ko-KR" sz="1600" spc="-100" dirty="0"/>
              <a:t>GK2A vs </a:t>
            </a:r>
            <a:r>
              <a:rPr lang="en" altLang="ko-KR" sz="1600" spc="-100" dirty="0"/>
              <a:t>ASCAT, Bias = -0.20 m/s, RMSE = 1.77 m/s  </a:t>
            </a:r>
          </a:p>
          <a:p>
            <a:pPr>
              <a:lnSpc>
                <a:spcPts val="2400"/>
              </a:lnSpc>
            </a:pPr>
            <a:r>
              <a:rPr lang="en" altLang="ko-KR" sz="1600" spc="-100" dirty="0"/>
              <a:t>   - For </a:t>
            </a:r>
            <a:r>
              <a:rPr lang="en-US" altLang="ko-KR" sz="1600" spc="-100" dirty="0"/>
              <a:t>GK2A vs </a:t>
            </a:r>
            <a:r>
              <a:rPr lang="en" altLang="ko-KR" sz="1600" spc="-100" dirty="0"/>
              <a:t>BUOY,  Bias = -0.39 m/s, RMSE = 1.89 m/s </a:t>
            </a:r>
            <a:br>
              <a:rPr lang="en-US" altLang="ko-KR" sz="1600" spc="-100" dirty="0"/>
            </a:br>
            <a:r>
              <a:rPr lang="en-US" altLang="ko-KR" sz="1600" spc="-100" dirty="0"/>
              <a:t>   </a:t>
            </a:r>
            <a:r>
              <a:rPr lang="en" altLang="ko-KR" sz="1600" spc="-100" dirty="0"/>
              <a:t>- </a:t>
            </a:r>
            <a:r>
              <a:rPr lang="en-US" altLang="ko-KR" sz="1600" dirty="0">
                <a:sym typeface="Wingdings" panose="05000000000000000000" pitchFamily="2" charset="2"/>
              </a:rPr>
              <a:t>R</a:t>
            </a:r>
            <a:r>
              <a:rPr lang="en" altLang="en-US" sz="1600" dirty="0">
                <a:sym typeface="Wingdings" panose="05000000000000000000" pitchFamily="2" charset="2"/>
              </a:rPr>
              <a:t>educti</a:t>
            </a:r>
            <a:r>
              <a:rPr lang="en-US" altLang="en-US" sz="1600" dirty="0">
                <a:sym typeface="Wingdings" panose="05000000000000000000" pitchFamily="2" charset="2"/>
              </a:rPr>
              <a:t>ng</a:t>
            </a:r>
            <a:r>
              <a:rPr lang="en" altLang="en-US" sz="1600" dirty="0">
                <a:sym typeface="Wingdings" panose="05000000000000000000" pitchFamily="2" charset="2"/>
              </a:rPr>
              <a:t> wind speed difference between </a:t>
            </a:r>
            <a:r>
              <a:rPr lang="en-US" altLang="en-US" sz="1600" dirty="0">
                <a:sym typeface="Wingdings" panose="05000000000000000000" pitchFamily="2" charset="2"/>
              </a:rPr>
              <a:t>GK2A </a:t>
            </a:r>
            <a:r>
              <a:rPr lang="en-US" altLang="ko-KR" sz="1600" dirty="0">
                <a:sym typeface="Wingdings" panose="05000000000000000000" pitchFamily="2" charset="2"/>
              </a:rPr>
              <a:t>SSW</a:t>
            </a:r>
            <a:r>
              <a:rPr lang="en-US" altLang="en-US" sz="1600" dirty="0">
                <a:sym typeface="Wingdings" panose="05000000000000000000" pitchFamily="2" charset="2"/>
              </a:rPr>
              <a:t> and ASCAT SSW </a:t>
            </a:r>
            <a:r>
              <a:rPr lang="en" altLang="en-US" sz="1600" dirty="0">
                <a:sym typeface="Wingdings" panose="05000000000000000000" pitchFamily="2" charset="2"/>
              </a:rPr>
              <a:t>over </a:t>
            </a:r>
            <a:r>
              <a:rPr lang="en" altLang="ko-KR" sz="1600" dirty="0">
                <a:sym typeface="Wingdings" panose="05000000000000000000" pitchFamily="2" charset="2"/>
              </a:rPr>
              <a:t>15 m/s </a:t>
            </a:r>
            <a:endParaRPr lang="en-US" altLang="ko-KR" sz="1600" b="1" spc="-100" dirty="0"/>
          </a:p>
          <a:p>
            <a:pPr marL="179388" indent="-179388">
              <a:lnSpc>
                <a:spcPts val="2400"/>
              </a:lnSpc>
              <a:buFont typeface="Wingdings" panose="05000000000000000000" pitchFamily="2" charset="2"/>
              <a:buChar char="§"/>
            </a:pPr>
            <a:r>
              <a:rPr lang="en-US" altLang="ko-KR" sz="1600" b="1" spc="-100" dirty="0"/>
              <a:t>For q</a:t>
            </a:r>
            <a:r>
              <a:rPr lang="en" altLang="en-US" sz="1600" b="1" spc="-100" dirty="0"/>
              <a:t>ualitative Verification</a:t>
            </a:r>
            <a:r>
              <a:rPr lang="en" altLang="ko-KR" sz="1600" b="1" spc="-100" dirty="0"/>
              <a:t> </a:t>
            </a:r>
            <a:br>
              <a:rPr lang="en-US" altLang="ko-KR" sz="1600" b="1" spc="-100" dirty="0"/>
            </a:br>
            <a:r>
              <a:rPr lang="en" altLang="ko-KR" sz="1600" spc="-100" dirty="0"/>
              <a:t>- </a:t>
            </a:r>
            <a:r>
              <a:rPr lang="en-US" altLang="ko-KR" sz="1600" spc="-100" dirty="0"/>
              <a:t>GK2A SSW can p</a:t>
            </a:r>
            <a:r>
              <a:rPr lang="en" altLang="en-US" sz="1600" spc="-100" dirty="0"/>
              <a:t>rovide information </a:t>
            </a:r>
            <a:r>
              <a:rPr lang="en-US" altLang="ko-KR" sz="1600" spc="-100" dirty="0"/>
              <a:t>of</a:t>
            </a:r>
            <a:r>
              <a:rPr lang="en" altLang="en-US" sz="1600" spc="-100" dirty="0"/>
              <a:t> the </a:t>
            </a:r>
            <a:r>
              <a:rPr lang="en-US" altLang="ko-KR" sz="1600" spc="-100" dirty="0"/>
              <a:t>low-level </a:t>
            </a:r>
            <a:r>
              <a:rPr lang="en" altLang="en-US" sz="1600" spc="-100" dirty="0"/>
              <a:t>wind of a typhoon in a wide area </a:t>
            </a:r>
            <a:r>
              <a:rPr lang="en-US" altLang="ko-KR" sz="1600" spc="-100" dirty="0"/>
              <a:t>if </a:t>
            </a:r>
            <a:r>
              <a:rPr lang="en-US" altLang="ko-KR" sz="1600" spc="-100"/>
              <a:t>GK2A SSW </a:t>
            </a:r>
            <a:r>
              <a:rPr lang="en-US" altLang="ko-KR" sz="1600" spc="-100" dirty="0"/>
              <a:t>data combines to </a:t>
            </a:r>
            <a:r>
              <a:rPr lang="en" altLang="ko-KR" sz="1600" spc="-100" dirty="0"/>
              <a:t>ASCAT </a:t>
            </a:r>
            <a:r>
              <a:rPr lang="en-US" altLang="ko-KR" sz="1600" spc="-100" dirty="0"/>
              <a:t>SSW</a:t>
            </a:r>
          </a:p>
          <a:p>
            <a:pPr>
              <a:lnSpc>
                <a:spcPts val="2400"/>
              </a:lnSpc>
            </a:pPr>
            <a:r>
              <a:rPr lang="en" altLang="ko-KR" sz="1600" spc="-100" dirty="0"/>
              <a:t>   - </a:t>
            </a:r>
            <a:r>
              <a:rPr lang="en-US" altLang="ko-KR" sz="1600" spc="-100" dirty="0"/>
              <a:t>In case of</a:t>
            </a:r>
            <a:r>
              <a:rPr lang="en" altLang="en-US" sz="1600" spc="-100" dirty="0"/>
              <a:t> </a:t>
            </a:r>
            <a:r>
              <a:rPr lang="en-US" altLang="ko-KR" sz="1600" spc="-100" dirty="0"/>
              <a:t>a </a:t>
            </a:r>
            <a:r>
              <a:rPr lang="en" altLang="en-US" sz="1600" dirty="0"/>
              <a:t>typhoon separated </a:t>
            </a:r>
            <a:r>
              <a:rPr lang="en-US" altLang="ko-KR" sz="1600" dirty="0"/>
              <a:t>from </a:t>
            </a:r>
            <a:r>
              <a:rPr lang="en" altLang="en-US" sz="1600" spc="-100" dirty="0"/>
              <a:t>the upper </a:t>
            </a:r>
            <a:r>
              <a:rPr lang="en" altLang="ko-KR" sz="1600" dirty="0"/>
              <a:t>and low</a:t>
            </a:r>
            <a:r>
              <a:rPr lang="en-US" altLang="ko-KR" sz="1600" dirty="0" err="1"/>
              <a:t>er</a:t>
            </a:r>
            <a:r>
              <a:rPr lang="en-US" altLang="ko-KR" sz="1600" dirty="0"/>
              <a:t> </a:t>
            </a:r>
            <a:r>
              <a:rPr lang="en" altLang="ko-KR" sz="1600" dirty="0"/>
              <a:t>l</a:t>
            </a:r>
            <a:r>
              <a:rPr lang="en-US" altLang="ko-KR" sz="1600" dirty="0" err="1"/>
              <a:t>evels</a:t>
            </a:r>
            <a:r>
              <a:rPr lang="en" altLang="en-US" sz="1600" dirty="0"/>
              <a:t>, </a:t>
            </a:r>
          </a:p>
          <a:p>
            <a:pPr>
              <a:lnSpc>
                <a:spcPts val="2400"/>
              </a:lnSpc>
            </a:pPr>
            <a:r>
              <a:rPr lang="en" altLang="ko-KR" sz="1600" dirty="0"/>
              <a:t>     </a:t>
            </a:r>
            <a:r>
              <a:rPr lang="en-US" altLang="ko-KR" sz="1600" dirty="0"/>
              <a:t>GK2A SSW can help to </a:t>
            </a:r>
            <a:r>
              <a:rPr lang="en" altLang="ko-KR" sz="1600" dirty="0"/>
              <a:t>ana</a:t>
            </a:r>
            <a:r>
              <a:rPr lang="en-US" altLang="ko-KR" sz="1600" dirty="0" err="1"/>
              <a:t>lyze</a:t>
            </a:r>
            <a:r>
              <a:rPr lang="en-US" altLang="ko-KR" sz="1600" dirty="0"/>
              <a:t> the typhoon and its center.</a:t>
            </a:r>
            <a:endParaRPr lang="en-US" altLang="ko-KR" sz="1600" spc="-100" dirty="0"/>
          </a:p>
          <a:p>
            <a:pPr marL="179388" indent="-179388">
              <a:lnSpc>
                <a:spcPts val="2400"/>
              </a:lnSpc>
              <a:buFont typeface="Wingdings" panose="05000000000000000000" pitchFamily="2" charset="2"/>
              <a:buChar char="§"/>
            </a:pPr>
            <a:r>
              <a:rPr lang="en-US" altLang="ko-KR" sz="1600" b="1" spc="-100" dirty="0"/>
              <a:t>Some limitations</a:t>
            </a:r>
          </a:p>
          <a:p>
            <a:pPr>
              <a:lnSpc>
                <a:spcPts val="2400"/>
              </a:lnSpc>
            </a:pPr>
            <a:r>
              <a:rPr lang="en-US" altLang="ko-KR" sz="1600" b="1" spc="-100" dirty="0"/>
              <a:t>   </a:t>
            </a:r>
            <a:r>
              <a:rPr lang="en" altLang="ko-KR" sz="1600" spc="-100" dirty="0"/>
              <a:t>- Since </a:t>
            </a:r>
            <a:r>
              <a:rPr lang="en-US" altLang="ko-KR" sz="1600" spc="-100" dirty="0"/>
              <a:t>GK2A AMV </a:t>
            </a:r>
            <a:r>
              <a:rPr lang="en" altLang="en-US" sz="1600" spc="-100" dirty="0"/>
              <a:t>is calculated by tracking the movement of </a:t>
            </a:r>
            <a:r>
              <a:rPr lang="en" altLang="ko-KR" sz="1600" spc="-100" dirty="0"/>
              <a:t>the cloud top,</a:t>
            </a:r>
            <a:r>
              <a:rPr lang="en-US" altLang="ko-KR" sz="1600" spc="-100" dirty="0"/>
              <a:t> </a:t>
            </a:r>
            <a:r>
              <a:rPr lang="en-US" altLang="ko-KR" sz="1600" spc="-100" dirty="0" err="1"/>
              <a:t>i</a:t>
            </a:r>
            <a:r>
              <a:rPr lang="en" altLang="en-US" sz="1600" spc="-100" dirty="0"/>
              <a:t>t is impossible to obtain</a:t>
            </a:r>
          </a:p>
          <a:p>
            <a:pPr>
              <a:lnSpc>
                <a:spcPts val="2400"/>
              </a:lnSpc>
            </a:pPr>
            <a:r>
              <a:rPr lang="en" altLang="en-US" sz="1600" spc="-100" dirty="0"/>
              <a:t>    lower layer vector data in areas </a:t>
            </a:r>
            <a:r>
              <a:rPr lang="en-US" altLang="ko-KR" sz="1600" spc="-100" dirty="0"/>
              <a:t>if </a:t>
            </a:r>
            <a:r>
              <a:rPr lang="en" altLang="en-US" sz="1600" spc="-100" dirty="0"/>
              <a:t>clouds </a:t>
            </a:r>
            <a:r>
              <a:rPr lang="en-US" altLang="ko-KR" sz="1600" spc="-100" dirty="0"/>
              <a:t>are thick or</a:t>
            </a:r>
            <a:r>
              <a:rPr lang="en" altLang="en-US" sz="1600" spc="-100" dirty="0"/>
              <a:t> upper layer clouds </a:t>
            </a:r>
            <a:r>
              <a:rPr lang="en-US" altLang="ko-KR" sz="1600" spc="-100" dirty="0"/>
              <a:t>exist.</a:t>
            </a:r>
            <a:r>
              <a:rPr lang="en" altLang="en-US" sz="1600" spc="-100" dirty="0"/>
              <a:t> </a:t>
            </a:r>
            <a:br>
              <a:rPr lang="en-US" altLang="ko-KR" sz="1600" spc="-100" dirty="0"/>
            </a:br>
            <a:r>
              <a:rPr lang="en-US" altLang="ko-KR" sz="1600" spc="-100" dirty="0"/>
              <a:t>   </a:t>
            </a:r>
            <a:r>
              <a:rPr lang="en" altLang="ko-KR" sz="1600" spc="-100" dirty="0"/>
              <a:t>- </a:t>
            </a:r>
            <a:r>
              <a:rPr lang="en-US" altLang="ko-KR" sz="1600" dirty="0"/>
              <a:t>Accuracy and density of data can be decreased at night due to</a:t>
            </a:r>
            <a:r>
              <a:rPr lang="en" altLang="en-US" sz="1600" dirty="0"/>
              <a:t> </a:t>
            </a:r>
            <a:r>
              <a:rPr lang="en-US" altLang="ko-KR" sz="1600" dirty="0"/>
              <a:t>no information of </a:t>
            </a:r>
          </a:p>
          <a:p>
            <a:pPr>
              <a:lnSpc>
                <a:spcPts val="2400"/>
              </a:lnSpc>
            </a:pPr>
            <a:r>
              <a:rPr lang="en-US" altLang="en-US" sz="1600" dirty="0"/>
              <a:t>    </a:t>
            </a:r>
            <a:r>
              <a:rPr lang="en" altLang="en-US" sz="1600" dirty="0"/>
              <a:t>AMV </a:t>
            </a:r>
            <a:r>
              <a:rPr lang="en-US" altLang="ko-KR" sz="1600" dirty="0"/>
              <a:t>of </a:t>
            </a:r>
            <a:r>
              <a:rPr lang="en" altLang="en-US" sz="1600" dirty="0"/>
              <a:t>visible channel</a:t>
            </a:r>
            <a:r>
              <a:rPr lang="en-US" altLang="ko-KR" sz="1600" dirty="0"/>
              <a:t>.</a:t>
            </a:r>
            <a:endParaRPr lang="en-US" altLang="ko-KR" sz="1600" spc="-100" dirty="0"/>
          </a:p>
        </p:txBody>
      </p:sp>
    </p:spTree>
    <p:extLst>
      <p:ext uri="{BB962C8B-B14F-4D97-AF65-F5344CB8AC3E}">
        <p14:creationId xmlns:p14="http://schemas.microsoft.com/office/powerpoint/2010/main" val="1330416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en-US" dirty="0"/>
              <a:t>references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251520" y="1124744"/>
            <a:ext cx="8496944" cy="3738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" altLang="ko-KR" sz="1600" dirty="0" err="1">
                <a:cs typeface="Times New Roman" panose="02020603050405020304" pitchFamily="18" charset="0"/>
              </a:rPr>
              <a:t>Nonaka </a:t>
            </a:r>
            <a:r>
              <a:rPr lang="en" altLang="ko-KR" sz="1600" dirty="0">
                <a:cs typeface="Times New Roman" panose="02020603050405020304" pitchFamily="18" charset="0"/>
              </a:rPr>
              <a:t>, K., K. </a:t>
            </a:r>
            <a:r>
              <a:rPr lang="en" altLang="ko-KR" sz="1600" dirty="0" err="1">
                <a:cs typeface="Times New Roman" panose="02020603050405020304" pitchFamily="18" charset="0"/>
              </a:rPr>
              <a:t>Shimoji </a:t>
            </a:r>
            <a:r>
              <a:rPr lang="en" altLang="ko-KR" sz="1600" dirty="0">
                <a:cs typeface="Times New Roman" panose="02020603050405020304" pitchFamily="18" charset="0"/>
              </a:rPr>
              <a:t>, and Y. Igarashi, 2019: Utilization of Estimated Sea Surface Wind Data Based on Himawari-8/9 Low-level AMVs for Tropical Cyclone Ana</a:t>
            </a:r>
            <a:r>
              <a:rPr lang="en-US" altLang="ko-KR" sz="1600" dirty="0">
                <a:cs typeface="Times New Roman" panose="02020603050405020304" pitchFamily="18" charset="0"/>
              </a:rPr>
              <a:t>l</a:t>
            </a:r>
            <a:r>
              <a:rPr lang="en" altLang="ko-KR" sz="1600" dirty="0">
                <a:cs typeface="Times New Roman" panose="02020603050405020304" pitchFamily="18" charset="0"/>
              </a:rPr>
              <a:t>ysis</a:t>
            </a:r>
            <a:endParaRPr lang="en-US" altLang="ko-KR" sz="1600" dirty="0"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" altLang="ko-KR" sz="1600" dirty="0" err="1">
                <a:cs typeface="Times New Roman" panose="02020603050405020304" pitchFamily="18" charset="0"/>
              </a:rPr>
              <a:t>Nonaka </a:t>
            </a:r>
            <a:r>
              <a:rPr lang="en" altLang="ko-KR" sz="1600" dirty="0">
                <a:cs typeface="Times New Roman" panose="02020603050405020304" pitchFamily="18" charset="0"/>
              </a:rPr>
              <a:t>, K., K. </a:t>
            </a:r>
            <a:r>
              <a:rPr lang="en" altLang="ko-KR" sz="1600" dirty="0" err="1">
                <a:cs typeface="Times New Roman" panose="02020603050405020304" pitchFamily="18" charset="0"/>
              </a:rPr>
              <a:t>Shimoji </a:t>
            </a:r>
            <a:r>
              <a:rPr lang="en" altLang="ko-KR" sz="1600" dirty="0">
                <a:cs typeface="Times New Roman" panose="02020603050405020304" pitchFamily="18" charset="0"/>
              </a:rPr>
              <a:t>, and K. Kato, 2016: Estimation of The Sea Surface Wind in The Vicinity of Typhoon using Himawari-8 Low-Level AMVs . Proc. of 13th International Winds Workshop.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" altLang="ko-KR" sz="1600" dirty="0">
                <a:cs typeface="Times New Roman" panose="02020603050405020304" pitchFamily="18" charset="0"/>
              </a:rPr>
              <a:t>Franklin, JL, ML Black, and K. Valde, 2003: GPS Dropsonde Wind Profiles in Hurricanes and Their Operational Implications. Wea. Forecasting, 18, 32-43.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" altLang="ko-KR" sz="1600" dirty="0">
                <a:cs typeface="Times New Roman" panose="02020603050405020304" pitchFamily="18" charset="0"/>
              </a:rPr>
              <a:t>Holmlund, K., 1998: The utilization of statistical properties of satellite-derived atmospheric motion vectors to derive quality indicators. Wea. Forecasting, 13, 1093-1104 </a:t>
            </a:r>
            <a:r>
              <a:rPr lang="en" altLang="ko-KR" sz="1600" dirty="0"/>
              <a:t>.</a:t>
            </a:r>
            <a:endParaRPr lang="en-US" altLang="ko-KR" sz="16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656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1830" y="2276872"/>
            <a:ext cx="4318162" cy="1584176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/>
              <a:t>Thank you for </a:t>
            </a:r>
            <a:br>
              <a:rPr lang="en-US" altLang="ko-KR" dirty="0"/>
            </a:br>
            <a:r>
              <a:rPr lang="en-US" altLang="ko-KR" dirty="0"/>
              <a:t>your attention!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21021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C324D92C-AC01-4506-9640-AD0F63A23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80" y="0"/>
            <a:ext cx="8172936" cy="656029"/>
          </a:xfrm>
        </p:spPr>
        <p:txBody>
          <a:bodyPr>
            <a:normAutofit/>
          </a:bodyPr>
          <a:lstStyle/>
          <a:p>
            <a:r>
              <a:rPr lang="en-US" altLang="ko-KR" dirty="0"/>
              <a:t>Why we need satellite observation? </a:t>
            </a:r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32692E5-E73D-41F4-BCAE-B05CE0D30FD1}"/>
              </a:ext>
            </a:extLst>
          </p:cNvPr>
          <p:cNvSpPr/>
          <p:nvPr/>
        </p:nvSpPr>
        <p:spPr>
          <a:xfrm>
            <a:off x="314853" y="4725144"/>
            <a:ext cx="873901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o-KR" altLang="en-US" sz="1400" dirty="0">
              <a:solidFill>
                <a:srgbClr val="000000"/>
              </a:solidFill>
              <a:latin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dirty="0">
                <a:solidFill>
                  <a:srgbClr val="0000FF"/>
                </a:solidFill>
                <a:latin typeface="맑은 고딕" panose="020B0503020000020004" pitchFamily="50" charset="-127"/>
              </a:rPr>
              <a:t>Surface instruments </a:t>
            </a:r>
            <a:r>
              <a:rPr lang="en-US" altLang="ko-KR" dirty="0">
                <a:solidFill>
                  <a:srgbClr val="000000"/>
                </a:solidFill>
                <a:latin typeface="맑은 고딕" panose="020B0503020000020004" pitchFamily="50" charset="-127"/>
              </a:rPr>
              <a:t>are convenient to set up and operate, but they have </a:t>
            </a:r>
            <a:r>
              <a:rPr lang="en-US" altLang="ko-KR" dirty="0">
                <a:solidFill>
                  <a:srgbClr val="0000FF"/>
                </a:solidFill>
                <a:latin typeface="맑은 고딕" panose="020B0503020000020004" pitchFamily="50" charset="-127"/>
              </a:rPr>
              <a:t>difficulty in observing weather condition over ocean or upper atmosphere</a:t>
            </a:r>
            <a:r>
              <a:rPr lang="en-US" altLang="ko-KR" dirty="0">
                <a:solidFill>
                  <a:srgbClr val="000000"/>
                </a:solidFill>
                <a:latin typeface="맑은 고딕" panose="020B0503020000020004" pitchFamily="50" charset="-127"/>
              </a:rPr>
              <a:t>.  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dirty="0">
                <a:solidFill>
                  <a:srgbClr val="000000"/>
                </a:solidFill>
                <a:latin typeface="맑은 고딕" panose="020B0503020000020004" pitchFamily="50" charset="-127"/>
              </a:rPr>
              <a:t>Satellites can provide </a:t>
            </a:r>
            <a:r>
              <a:rPr lang="en-US" altLang="ko-KR" dirty="0">
                <a:solidFill>
                  <a:srgbClr val="0000FF"/>
                </a:solidFill>
                <a:latin typeface="맑은 고딕" panose="020B0503020000020004" pitchFamily="50" charset="-127"/>
              </a:rPr>
              <a:t>information on ocean or the upper atmosphere for 24 hours with high resolution</a:t>
            </a:r>
            <a:r>
              <a:rPr lang="en-US" altLang="ko-KR" dirty="0">
                <a:solidFill>
                  <a:srgbClr val="000000"/>
                </a:solidFill>
                <a:latin typeface="맑은 고딕" panose="020B0503020000020004" pitchFamily="50" charset="-127"/>
              </a:rPr>
              <a:t>.</a:t>
            </a:r>
          </a:p>
          <a:p>
            <a:endParaRPr lang="ko-KR" altLang="en-US" dirty="0">
              <a:solidFill>
                <a:srgbClr val="000000"/>
              </a:solidFill>
              <a:latin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5C2D227-7B77-4396-9A1E-4E37B119E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34" y="980728"/>
            <a:ext cx="8963735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14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3480" y="0"/>
            <a:ext cx="7884904" cy="656029"/>
          </a:xfrm>
        </p:spPr>
        <p:txBody>
          <a:bodyPr>
            <a:normAutofit/>
          </a:bodyPr>
          <a:lstStyle/>
          <a:p>
            <a:r>
              <a:rPr lang="en-US" altLang="ko-KR" dirty="0"/>
              <a:t>Why to estimate sea surface winds from satellites?</a:t>
            </a:r>
            <a:endParaRPr lang="en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10112" y="1150187"/>
            <a:ext cx="8542581" cy="1702750"/>
          </a:xfrm>
          <a:ln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pPr fontAlgn="base">
              <a:buFont typeface="Wingdings" panose="05000000000000000000" pitchFamily="2" charset="2"/>
              <a:buChar char="§"/>
            </a:pPr>
            <a:r>
              <a:rPr lang="en-US" altLang="ko-KR" sz="1900" b="1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Sea surface wind(SSW)s from </a:t>
            </a:r>
            <a:r>
              <a:rPr lang="en-US" altLang="ko-KR" sz="1900" b="1" dirty="0" err="1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scatterometer</a:t>
            </a:r>
            <a:r>
              <a:rPr lang="en-US" altLang="ko-KR" sz="1900" b="1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 of low earth orbit(LEO) </a:t>
            </a:r>
            <a:r>
              <a:rPr lang="en" altLang="en-US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satellites are very useful for analyzing low-level winds </a:t>
            </a:r>
            <a:r>
              <a:rPr lang="en-US" altLang="en-US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in oceans </a:t>
            </a:r>
            <a:r>
              <a:rPr lang="en" altLang="en-US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and typhoon </a:t>
            </a:r>
            <a:r>
              <a:rPr lang="en-US" altLang="en-US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wind</a:t>
            </a:r>
            <a:r>
              <a:rPr lang="en" altLang="en-US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 radii(&gt;15</a:t>
            </a:r>
            <a:r>
              <a:rPr lang="en-US" altLang="en-US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m/s)</a:t>
            </a:r>
            <a:r>
              <a:rPr lang="en" altLang="en-US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. </a:t>
            </a:r>
            <a:r>
              <a:rPr lang="en-US" altLang="ko-KR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But hey are</a:t>
            </a:r>
            <a:r>
              <a:rPr lang="en" altLang="en-US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 limit</a:t>
            </a:r>
            <a:r>
              <a:rPr lang="en-US" altLang="ko-KR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ed</a:t>
            </a:r>
            <a:r>
              <a:rPr lang="en" altLang="en-US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 to data utilization </a:t>
            </a:r>
            <a:r>
              <a:rPr lang="en-US" altLang="en-US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because of observation with </a:t>
            </a:r>
            <a:r>
              <a:rPr lang="en" altLang="ko-KR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6 </a:t>
            </a:r>
            <a:r>
              <a:rPr lang="en" altLang="en-US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times</a:t>
            </a:r>
            <a:r>
              <a:rPr lang="en-US" altLang="en-US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 </a:t>
            </a:r>
            <a:r>
              <a:rPr lang="en" altLang="en-US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per</a:t>
            </a:r>
            <a:r>
              <a:rPr lang="en" altLang="ko-KR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 </a:t>
            </a:r>
            <a:r>
              <a:rPr lang="en" altLang="en-US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day</a:t>
            </a:r>
            <a:r>
              <a:rPr lang="en-US" altLang="ko-KR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(100-min orbits)</a:t>
            </a:r>
            <a:r>
              <a:rPr lang="en" altLang="en-US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.</a:t>
            </a:r>
            <a:endParaRPr lang="ko-KR" altLang="en-US" sz="1900" dirty="0">
              <a:solidFill>
                <a:srgbClr val="000000"/>
              </a:solidFill>
              <a:latin typeface="맑은 고딕" panose="020B0503020000020004" pitchFamily="50" charset="-127"/>
              <a:ea typeface="+mn-ea"/>
              <a:cs typeface="+mn-cs"/>
            </a:endParaRPr>
          </a:p>
          <a:p>
            <a:pPr fontAlgn="base">
              <a:buFont typeface="Wingdings" panose="05000000000000000000" pitchFamily="2" charset="2"/>
              <a:buChar char="§"/>
            </a:pPr>
            <a:r>
              <a:rPr lang="en" altLang="ko-KR" b="1" spc="-12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ko-KR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Since </a:t>
            </a:r>
            <a:r>
              <a:rPr lang="en" altLang="en-US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geostationary satellites </a:t>
            </a:r>
            <a:r>
              <a:rPr lang="en-US" altLang="en-US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can give atmospheric motion vector</a:t>
            </a:r>
            <a:r>
              <a:rPr lang="en-US" altLang="ko-KR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(AMV)s</a:t>
            </a:r>
            <a:r>
              <a:rPr lang="en-US" altLang="en-US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 </a:t>
            </a:r>
            <a:r>
              <a:rPr lang="en-US" altLang="ko-KR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in every</a:t>
            </a:r>
            <a:r>
              <a:rPr lang="en-US" altLang="en-US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 </a:t>
            </a:r>
            <a:r>
              <a:rPr lang="en" altLang="en-US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30</a:t>
            </a:r>
            <a:r>
              <a:rPr lang="en" altLang="ko-KR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 </a:t>
            </a:r>
            <a:r>
              <a:rPr lang="en" altLang="en-US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minute</a:t>
            </a:r>
            <a:r>
              <a:rPr lang="en-US" altLang="ko-KR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s, </a:t>
            </a:r>
            <a:r>
              <a:rPr lang="en-US" altLang="en-US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try to estimate </a:t>
            </a:r>
            <a:r>
              <a:rPr lang="en-US" altLang="ko-KR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SSW</a:t>
            </a:r>
            <a:r>
              <a:rPr lang="en-US" altLang="en-US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s</a:t>
            </a:r>
            <a:r>
              <a:rPr lang="en" altLang="en-US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 </a:t>
            </a:r>
            <a:r>
              <a:rPr lang="en" altLang="ko-KR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around </a:t>
            </a:r>
            <a:r>
              <a:rPr lang="en-US" altLang="ko-KR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a </a:t>
            </a:r>
            <a:r>
              <a:rPr lang="en" altLang="ko-KR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typhoon affecting the Korean </a:t>
            </a:r>
            <a:r>
              <a:rPr lang="en-US" altLang="ko-KR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p</a:t>
            </a:r>
            <a:r>
              <a:rPr lang="en" altLang="ko-KR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eninsula u</a:t>
            </a:r>
            <a:r>
              <a:rPr lang="en" altLang="en-US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sing high temporal resolution </a:t>
            </a:r>
            <a:r>
              <a:rPr lang="en-US" altLang="en-US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of </a:t>
            </a:r>
            <a:r>
              <a:rPr lang="en" altLang="en-US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low</a:t>
            </a:r>
            <a:r>
              <a:rPr lang="en-US" altLang="ko-KR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-level </a:t>
            </a:r>
            <a:r>
              <a:rPr lang="en-US" altLang="en-US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AMV</a:t>
            </a:r>
            <a:r>
              <a:rPr lang="en" altLang="en-US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 data of </a:t>
            </a:r>
            <a:r>
              <a:rPr lang="en-US" altLang="en-US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Geo-</a:t>
            </a:r>
            <a:r>
              <a:rPr lang="en-US" altLang="en-US" sz="1900" dirty="0" err="1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Kompsat</a:t>
            </a:r>
            <a:r>
              <a:rPr lang="en-US" altLang="en-US" sz="19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 2A(GK2A)</a:t>
            </a:r>
            <a:r>
              <a:rPr lang="en" altLang="en-US" spc="-120" dirty="0">
                <a:solidFill>
                  <a:schemeClr val="tx1"/>
                </a:solidFill>
                <a:latin typeface="+mj-lt"/>
              </a:rPr>
              <a:t>.</a:t>
            </a:r>
            <a:endParaRPr lang="ko-KR" altLang="en-US" spc="-12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3"/>
          </p:nvPr>
        </p:nvSpPr>
        <p:spPr>
          <a:xfrm>
            <a:off x="191638" y="737787"/>
            <a:ext cx="6756626" cy="412399"/>
          </a:xfrm>
        </p:spPr>
        <p:txBody>
          <a:bodyPr>
            <a:noAutofit/>
          </a:bodyPr>
          <a:lstStyle/>
          <a:p>
            <a:r>
              <a:rPr lang="en-US" altLang="en-US" sz="2400" dirty="0">
                <a:solidFill>
                  <a:srgbClr val="002060"/>
                </a:solidFill>
              </a:rPr>
              <a:t>Why to use sea surface winds from satellites </a:t>
            </a:r>
            <a:endParaRPr lang="en" altLang="en-US" sz="2400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F8D7C8-376F-4929-9858-6E661D00F84C}"/>
              </a:ext>
            </a:extLst>
          </p:cNvPr>
          <p:cNvSpPr txBox="1"/>
          <p:nvPr/>
        </p:nvSpPr>
        <p:spPr>
          <a:xfrm>
            <a:off x="3269600" y="5824278"/>
            <a:ext cx="2771738" cy="523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en-US" altLang="ko-KR" sz="1400" dirty="0">
                <a:latin typeface="Calibri"/>
                <a:ea typeface="Arial Unicode MS"/>
                <a:cs typeface="Arial"/>
              </a:rPr>
              <a:t>GK2A’s 16 channels observations</a:t>
            </a:r>
          </a:p>
          <a:p>
            <a:pPr algn="ctr">
              <a:defRPr/>
            </a:pPr>
            <a:r>
              <a:rPr lang="en-US" altLang="ko-KR" sz="1400" dirty="0">
                <a:latin typeface="Calibri"/>
                <a:ea typeface="Arial Unicode MS"/>
                <a:cs typeface="Arial"/>
              </a:rPr>
              <a:t>in every 10 min and full disk area</a:t>
            </a:r>
            <a:endParaRPr lang="ko-KR" altLang="en-US" sz="1400" dirty="0">
              <a:latin typeface="Calibri"/>
              <a:ea typeface="Arial Unicode MS"/>
              <a:cs typeface="Arial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5CC78C92-FB38-45A1-A908-040075B3BC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360411" y="2964550"/>
            <a:ext cx="2502763" cy="262719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BB689D3-38CC-4575-B8E4-33C7075A5068}"/>
              </a:ext>
            </a:extLst>
          </p:cNvPr>
          <p:cNvSpPr txBox="1"/>
          <p:nvPr/>
        </p:nvSpPr>
        <p:spPr>
          <a:xfrm>
            <a:off x="6254482" y="5810662"/>
            <a:ext cx="2795127" cy="523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 lvl="0" algn="ctr">
              <a:defRPr/>
            </a:pPr>
            <a:r>
              <a:rPr lang="en-US" altLang="ko-KR" sz="1400" dirty="0">
                <a:latin typeface="Calibri"/>
                <a:cs typeface="Arial"/>
                <a:sym typeface="Wingdings"/>
              </a:rPr>
              <a:t>GK2A AMV in every 30 min and full disk</a:t>
            </a:r>
            <a:r>
              <a:rPr lang="ko-KR" altLang="en-US" sz="1400" dirty="0">
                <a:latin typeface="Calibri"/>
                <a:cs typeface="Arial"/>
                <a:sym typeface="Wingdings"/>
              </a:rPr>
              <a:t> </a:t>
            </a:r>
            <a:r>
              <a:rPr lang="en-US" altLang="ko-KR" sz="1400" dirty="0">
                <a:latin typeface="Calibri"/>
                <a:cs typeface="Arial"/>
                <a:sym typeface="Wingdings"/>
              </a:rPr>
              <a:t>area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4A08A0D-3103-415D-B760-06CA17538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58" y="2991445"/>
            <a:ext cx="2674488" cy="266352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4E588C8-5FA8-4165-AF78-9EC34A5E8388}"/>
              </a:ext>
            </a:extLst>
          </p:cNvPr>
          <p:cNvSpPr txBox="1"/>
          <p:nvPr/>
        </p:nvSpPr>
        <p:spPr>
          <a:xfrm>
            <a:off x="288888" y="5858604"/>
            <a:ext cx="2767568" cy="523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en-US" altLang="ko-KR" sz="1400" dirty="0">
                <a:latin typeface="Calibri"/>
                <a:cs typeface="Arial"/>
              </a:rPr>
              <a:t>Low Earth Orbit(LEO) satellite’s sea surface wind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80673750-BC59-43D6-A680-B382B0915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6201" y="2989897"/>
            <a:ext cx="2575545" cy="263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48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Data </a:t>
            </a:r>
            <a:r>
              <a:rPr lang="en-US" altLang="ko-KR" dirty="0"/>
              <a:t>used to estimate and validate SSWs</a:t>
            </a:r>
            <a:endParaRPr lang="en" altLang="en-US" dirty="0"/>
          </a:p>
        </p:txBody>
      </p:sp>
      <p:sp>
        <p:nvSpPr>
          <p:cNvPr id="12" name="내용 개체 틀 2"/>
          <p:cNvSpPr>
            <a:spLocks noGrp="1"/>
          </p:cNvSpPr>
          <p:nvPr>
            <p:ph idx="1"/>
          </p:nvPr>
        </p:nvSpPr>
        <p:spPr>
          <a:xfrm>
            <a:off x="320551" y="1326918"/>
            <a:ext cx="4752529" cy="1061788"/>
          </a:xfrm>
        </p:spPr>
        <p:txBody>
          <a:bodyPr>
            <a:normAutofit/>
          </a:bodyPr>
          <a:lstStyle/>
          <a:p>
            <a:pPr marL="179388" indent="-179388">
              <a:buFont typeface="Wingdings" panose="05000000000000000000" pitchFamily="2" charset="2"/>
              <a:buChar char="§"/>
            </a:pPr>
            <a:r>
              <a:rPr lang="en" altLang="en-US" sz="15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" altLang="en-US" sz="1500" b="1" dirty="0">
                <a:solidFill>
                  <a:schemeClr val="tx1"/>
                </a:solidFill>
                <a:latin typeface="+mn-lt"/>
                <a:ea typeface="+mn-ea"/>
              </a:rPr>
              <a:t>Atmospheric Motion Vector</a:t>
            </a:r>
            <a:r>
              <a:rPr lang="en" altLang="ko-KR" sz="1500" b="1" dirty="0">
                <a:solidFill>
                  <a:schemeClr val="tx1"/>
                </a:solidFill>
                <a:latin typeface="+mn-lt"/>
                <a:ea typeface="+mn-ea"/>
              </a:rPr>
              <a:t>(AMV)</a:t>
            </a:r>
            <a:r>
              <a:rPr lang="en" altLang="en-US" sz="1500" b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br>
              <a:rPr lang="en-US" altLang="ko-KR" sz="1500" dirty="0">
                <a:solidFill>
                  <a:schemeClr val="tx1"/>
                </a:solidFill>
                <a:latin typeface="+mn-lt"/>
                <a:ea typeface="+mn-ea"/>
              </a:rPr>
            </a:br>
            <a:r>
              <a:rPr lang="en" altLang="ko-KR" sz="1500" dirty="0">
                <a:solidFill>
                  <a:schemeClr val="tx1"/>
                </a:solidFill>
                <a:latin typeface="+mn-lt"/>
                <a:ea typeface="+mn-ea"/>
              </a:rPr>
              <a:t>- </a:t>
            </a:r>
            <a:r>
              <a:rPr lang="en" altLang="en-US" sz="15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Calculated  based  on  the  movement  of  clouds  or  water  vapo</a:t>
            </a:r>
            <a:r>
              <a:rPr lang="en-US" altLang="en-US" sz="1500" dirty="0" err="1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ur</a:t>
            </a:r>
            <a:r>
              <a:rPr lang="en" altLang="en-US" sz="15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 observed  from  </a:t>
            </a:r>
            <a:r>
              <a:rPr lang="en-US" altLang="en-US" sz="1500" dirty="0">
                <a:solidFill>
                  <a:srgbClr val="000000"/>
                </a:solidFill>
                <a:latin typeface="맑은 고딕" panose="020B0503020000020004" pitchFamily="50" charset="-127"/>
                <a:ea typeface="+mn-ea"/>
                <a:cs typeface="+mn-cs"/>
              </a:rPr>
              <a:t>GK2A</a:t>
            </a:r>
            <a:endParaRPr lang="ko-KR" altLang="en-US" sz="1500" dirty="0">
              <a:solidFill>
                <a:srgbClr val="000000"/>
              </a:solidFill>
              <a:latin typeface="맑은 고딕" panose="020B0503020000020004" pitchFamily="50" charset="-127"/>
              <a:ea typeface="+mn-ea"/>
              <a:cs typeface="+mn-cs"/>
            </a:endParaRPr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503025"/>
              </p:ext>
            </p:extLst>
          </p:nvPr>
        </p:nvGraphicFramePr>
        <p:xfrm>
          <a:off x="309626" y="2656353"/>
          <a:ext cx="4752529" cy="2783936"/>
        </p:xfrm>
        <a:graphic>
          <a:graphicData uri="http://schemas.openxmlformats.org/drawingml/2006/table">
            <a:tbl>
              <a:tblPr firstCol="1" bandRow="1">
                <a:tableStyleId>{7E9639D4-E3E2-4D34-9284-5A2195B3D0D7}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2297938237"/>
                    </a:ext>
                  </a:extLst>
                </a:gridCol>
                <a:gridCol w="3600401">
                  <a:extLst>
                    <a:ext uri="{9D8B030D-6E8A-4147-A177-3AD203B41FA5}">
                      <a16:colId xmlns:a16="http://schemas.microsoft.com/office/drawing/2014/main" val="55260931"/>
                    </a:ext>
                  </a:extLst>
                </a:gridCol>
              </a:tblGrid>
              <a:tr h="498873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en-US" sz="1400" kern="100" spc="-1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input</a:t>
                      </a:r>
                      <a:r>
                        <a:rPr lang="en" altLang="en-US" sz="1400" kern="100" spc="-1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channel </a:t>
                      </a:r>
                      <a:endParaRPr lang="en" altLang="ko-KR" sz="1400" kern="100" spc="-15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9632" marR="59632" marT="16370" marB="1637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en-US" sz="1400" spc="-15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Visible</a:t>
                      </a:r>
                      <a:r>
                        <a:rPr lang="en" altLang="ko-KR" sz="1400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(0.63um),</a:t>
                      </a:r>
                      <a:r>
                        <a:rPr lang="en" altLang="ko-KR" sz="14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 </a:t>
                      </a:r>
                      <a:r>
                        <a:rPr lang="en" altLang="ko-KR" sz="1400" spc="-15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S</a:t>
                      </a:r>
                      <a:r>
                        <a:rPr lang="en" altLang="en-US" sz="1400" spc="-15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hortwave infra red </a:t>
                      </a:r>
                      <a:r>
                        <a:rPr lang="en" altLang="ko-KR" sz="1400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(3.8um),</a:t>
                      </a:r>
                      <a:r>
                        <a:rPr lang="en" altLang="ko-KR" sz="1400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 </a:t>
                      </a:r>
                    </a:p>
                    <a:p>
                      <a:pPr algn="ctr" fontAlgn="base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altLang="en-US" sz="1400" spc="-15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Infrared </a:t>
                      </a:r>
                      <a:r>
                        <a:rPr lang="en" altLang="ko-KR" sz="1400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(10.5um) </a:t>
                      </a:r>
                      <a:r>
                        <a:rPr lang="en-US" altLang="ko-KR" sz="1400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: 3 channels</a:t>
                      </a:r>
                      <a:endParaRPr lang="ko-KR" sz="1400" kern="100" spc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9632" marR="59632" marT="16370" marB="1637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8567448"/>
                  </a:ext>
                </a:extLst>
              </a:tr>
              <a:tr h="281428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altLang="en-US" sz="1400" kern="0" spc="-1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Wind speed</a:t>
                      </a:r>
                      <a:endParaRPr lang="ko-KR" sz="1400" kern="100" spc="-15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9632" marR="59632" marT="16370" marB="1637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altLang="ko-KR" sz="1400" kern="100" spc="-1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0 to</a:t>
                      </a:r>
                      <a:r>
                        <a:rPr lang="en" sz="1400" kern="0" spc="-15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" sz="1400" kern="0" spc="-1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100m/s</a:t>
                      </a:r>
                      <a:endParaRPr lang="ko-KR" sz="1400" kern="100" spc="-15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9632" marR="59632" marT="16370" marB="1637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5837051"/>
                  </a:ext>
                </a:extLst>
              </a:tr>
              <a:tr h="279841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altLang="en-US" sz="1400" kern="100" spc="-1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Wind direction</a:t>
                      </a:r>
                      <a:endParaRPr lang="ko-KR" sz="1400" kern="100" spc="-15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9632" marR="59632" marT="16370" marB="1637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altLang="ko-KR" sz="1400" kern="100" spc="-1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0 to 360°</a:t>
                      </a:r>
                      <a:endParaRPr lang="ko-KR" sz="1400" kern="100" spc="-15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9632" marR="59632" marT="16370" marB="1637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915127"/>
                  </a:ext>
                </a:extLst>
              </a:tr>
              <a:tr h="538834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1400" kern="0" spc="-1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Altitude</a:t>
                      </a:r>
                      <a:endParaRPr lang="ko-KR" sz="1400" kern="100" spc="-15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9632" marR="59632" marT="16370" marB="1637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0" spc="-1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sym typeface="Wingdings" panose="05000000000000000000" pitchFamily="2" charset="2"/>
                        </a:rPr>
                        <a:t>100</a:t>
                      </a:r>
                      <a:r>
                        <a:rPr lang="en" sz="1400" kern="0" spc="-1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sym typeface="Wingdings" panose="05000000000000000000" pitchFamily="2" charset="2"/>
                        </a:rPr>
                        <a:t>~1000</a:t>
                      </a:r>
                      <a:r>
                        <a:rPr lang="en" sz="1400" kern="0" spc="-15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sym typeface="Wingdings" panose="05000000000000000000" pitchFamily="2" charset="2"/>
                        </a:rPr>
                        <a:t> hPa</a:t>
                      </a:r>
                      <a:endParaRPr lang="ko-KR" sz="1400" kern="100" spc="-15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9632" marR="59632" marT="16370" marB="1637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7426177"/>
                  </a:ext>
                </a:extLst>
              </a:tr>
              <a:tr h="236207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altLang="en-US" sz="1400" kern="100" spc="-1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Region </a:t>
                      </a:r>
                      <a:endParaRPr lang="ko-KR" sz="1400" kern="100" spc="-15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9632" marR="59632" marT="16370" marB="1637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0" spc="-1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East Asia </a:t>
                      </a:r>
                      <a:r>
                        <a:rPr lang="en" altLang="en-US" sz="1400" kern="0" spc="-1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ko-KR" sz="1400" kern="0" spc="-1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3800 X 2400 km )</a:t>
                      </a:r>
                      <a:endParaRPr lang="ko-KR" altLang="en-US" sz="1400" kern="0" spc="-15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632" marR="59632" marT="16370" marB="1637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167385"/>
                  </a:ext>
                </a:extLst>
              </a:tr>
              <a:tr h="236207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100" spc="-1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" altLang="ko-KR" sz="1400" kern="100" spc="-1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altLang="ko-KR" sz="1400" kern="100" spc="-1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oral resolution</a:t>
                      </a:r>
                      <a:endParaRPr lang="ko-KR" sz="1400" kern="100" spc="-15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9632" marR="59632" marT="16370" marB="1637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altLang="ko-KR" sz="1400" kern="0" spc="-1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10 </a:t>
                      </a:r>
                      <a:r>
                        <a:rPr lang="en" altLang="en-US" sz="1400" kern="0" spc="-1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minutes </a:t>
                      </a:r>
                      <a:endParaRPr lang="ko-KR" sz="1400" kern="100" spc="-15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9632" marR="59632" marT="16370" marB="1637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074123"/>
                  </a:ext>
                </a:extLst>
              </a:tr>
              <a:tr h="279841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altLang="en-US" sz="1400" kern="100" spc="-1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Spatial resolution</a:t>
                      </a:r>
                      <a:endParaRPr lang="ko-KR" sz="1400" kern="100" spc="-15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9632" marR="59632" marT="16370" marB="1637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spc="-15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Visible :</a:t>
                      </a:r>
                      <a:r>
                        <a:rPr lang="en" altLang="ko-KR" sz="1400" spc="-15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12 km x 12 km</a:t>
                      </a:r>
                      <a:r>
                        <a:rPr lang="en" altLang="en-US" sz="1400" spc="-15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 </a:t>
                      </a:r>
                      <a:r>
                        <a:rPr lang="en" altLang="ko-KR" sz="1400" spc="-15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/ </a:t>
                      </a:r>
                      <a:r>
                        <a:rPr lang="en-US" altLang="ko-KR" sz="1400" spc="-15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Infrared: </a:t>
                      </a:r>
                      <a:r>
                        <a:rPr lang="en" altLang="ko-KR" sz="1400" spc="-15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16 km x 16 km </a:t>
                      </a:r>
                      <a:endParaRPr lang="en-US" altLang="ko-KR" sz="1400" kern="100" spc="-15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9632" marR="59632" marT="16370" marB="1637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872565"/>
                  </a:ext>
                </a:extLst>
              </a:tr>
            </a:tbl>
          </a:graphicData>
        </a:graphic>
      </p:graphicFrame>
      <p:sp>
        <p:nvSpPr>
          <p:cNvPr id="15" name="양쪽 모서리가 둥근 사각형 14"/>
          <p:cNvSpPr/>
          <p:nvPr/>
        </p:nvSpPr>
        <p:spPr>
          <a:xfrm>
            <a:off x="248290" y="903921"/>
            <a:ext cx="4824536" cy="4229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600" b="1" dirty="0"/>
              <a:t>GK</a:t>
            </a:r>
            <a:r>
              <a:rPr lang="en" altLang="ko-KR" sz="1600" b="1" dirty="0"/>
              <a:t>2A’</a:t>
            </a:r>
            <a:r>
              <a:rPr lang="en-US" altLang="ko-KR" sz="1600" b="1" dirty="0"/>
              <a:t>s</a:t>
            </a:r>
            <a:r>
              <a:rPr lang="en" altLang="ko-KR" sz="1600" b="1" dirty="0"/>
              <a:t> </a:t>
            </a:r>
            <a:r>
              <a:rPr lang="en" altLang="en-US" sz="1600" b="1" dirty="0"/>
              <a:t>Atmospheric Motion Vector(</a:t>
            </a:r>
            <a:r>
              <a:rPr lang="en-US" altLang="en-US" sz="1600" b="1" dirty="0"/>
              <a:t>AMV)</a:t>
            </a:r>
            <a:endParaRPr lang="en" altLang="en-US" sz="1600" b="1" dirty="0"/>
          </a:p>
        </p:txBody>
      </p:sp>
      <p:sp>
        <p:nvSpPr>
          <p:cNvPr id="20" name="양쪽 모서리가 둥근 사각형 19"/>
          <p:cNvSpPr/>
          <p:nvPr/>
        </p:nvSpPr>
        <p:spPr>
          <a:xfrm>
            <a:off x="5367065" y="764704"/>
            <a:ext cx="3456384" cy="36004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en-US" sz="1600" b="1" dirty="0"/>
              <a:t>Typhoon center location </a:t>
            </a:r>
            <a:r>
              <a:rPr lang="en-US" altLang="en-US" sz="1600" b="1" dirty="0"/>
              <a:t>by ADT</a:t>
            </a:r>
            <a:endParaRPr lang="ko-KR" altLang="en-US" sz="1600" b="1" dirty="0"/>
          </a:p>
        </p:txBody>
      </p:sp>
      <p:sp>
        <p:nvSpPr>
          <p:cNvPr id="21" name="양쪽 모서리가 둥근 사각형 20"/>
          <p:cNvSpPr/>
          <p:nvPr/>
        </p:nvSpPr>
        <p:spPr>
          <a:xfrm>
            <a:off x="5443376" y="2589352"/>
            <a:ext cx="3384375" cy="41757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/>
              <a:t>LEO’s s</a:t>
            </a:r>
            <a:r>
              <a:rPr lang="en-US" altLang="en-US" sz="1600" b="1" dirty="0"/>
              <a:t>ea</a:t>
            </a:r>
            <a:r>
              <a:rPr lang="en" altLang="en-US" sz="1600" b="1" dirty="0"/>
              <a:t> </a:t>
            </a:r>
            <a:r>
              <a:rPr lang="en-US" altLang="en-US" sz="1600" b="1" dirty="0"/>
              <a:t>surface </a:t>
            </a:r>
            <a:r>
              <a:rPr lang="en" altLang="en-US" sz="1600" b="1" dirty="0"/>
              <a:t>wind</a:t>
            </a:r>
            <a:r>
              <a:rPr lang="en-US" altLang="ko-KR" sz="1600" b="1" dirty="0"/>
              <a:t>(SSW)</a:t>
            </a:r>
            <a:endParaRPr lang="ko-KR" altLang="en-US" sz="1600" b="1" dirty="0"/>
          </a:p>
        </p:txBody>
      </p:sp>
      <p:sp>
        <p:nvSpPr>
          <p:cNvPr id="22" name="내용 개체 틀 2"/>
          <p:cNvSpPr txBox="1">
            <a:spLocks/>
          </p:cNvSpPr>
          <p:nvPr/>
        </p:nvSpPr>
        <p:spPr>
          <a:xfrm>
            <a:off x="5367066" y="1153509"/>
            <a:ext cx="3681698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14300" indent="-114300" algn="l" defTabSz="914400" rtl="0" eaLnBrk="1" latinLnBrk="0" hangingPunct="1">
              <a:lnSpc>
                <a:spcPct val="130000"/>
              </a:lnSpc>
              <a:spcBef>
                <a:spcPct val="20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lang="ko-KR" altLang="en-US" sz="14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/>
              <a:buChar char="–"/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/>
              <a:buChar char="–"/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/>
              <a:buChar char="»"/>
              <a:defRPr lang="ko-KR" altLang="en-US" sz="1600" kern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" altLang="en-US" sz="1600" spc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en" altLang="ko-KR" sz="1600" b="1" spc="0" dirty="0">
                <a:solidFill>
                  <a:schemeClr val="tx1"/>
                </a:solidFill>
                <a:latin typeface="+mn-ea"/>
                <a:ea typeface="+mn-ea"/>
              </a:rPr>
              <a:t>ADT(Advanced Dvorak Technique) </a:t>
            </a:r>
            <a:br>
              <a:rPr lang="ko-KR" altLang="en-US" sz="1600" spc="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" altLang="ko-KR" sz="1600" dirty="0">
                <a:solidFill>
                  <a:schemeClr val="tx1"/>
                </a:solidFill>
                <a:latin typeface="+mn-ea"/>
                <a:ea typeface="+mn-ea"/>
              </a:rPr>
              <a:t>- </a:t>
            </a:r>
            <a:r>
              <a:rPr lang="en" altLang="en-US" sz="1500" spc="0" dirty="0">
                <a:solidFill>
                  <a:srgbClr val="000000"/>
                </a:solidFill>
                <a:ea typeface="+mn-ea"/>
              </a:rPr>
              <a:t>Variable </a:t>
            </a:r>
            <a:r>
              <a:rPr lang="en" altLang="ko-KR" sz="1500" spc="0" dirty="0">
                <a:solidFill>
                  <a:srgbClr val="000000"/>
                </a:solidFill>
                <a:ea typeface="+mn-ea"/>
              </a:rPr>
              <a:t>: </a:t>
            </a:r>
            <a:r>
              <a:rPr lang="en" altLang="en-US" sz="1500" spc="0" dirty="0">
                <a:solidFill>
                  <a:srgbClr val="000000"/>
                </a:solidFill>
                <a:ea typeface="+mn-ea"/>
              </a:rPr>
              <a:t>Typhoon center location w</a:t>
            </a:r>
            <a:r>
              <a:rPr lang="en-US" altLang="en-US" sz="1500" spc="0" dirty="0" err="1">
                <a:solidFill>
                  <a:srgbClr val="000000"/>
                </a:solidFill>
                <a:ea typeface="+mn-ea"/>
              </a:rPr>
              <a:t>ith</a:t>
            </a:r>
            <a:r>
              <a:rPr lang="en-US" altLang="en-US" sz="1500" spc="0" dirty="0">
                <a:solidFill>
                  <a:srgbClr val="000000"/>
                </a:solidFill>
                <a:ea typeface="+mn-ea"/>
              </a:rPr>
              <a:t> </a:t>
            </a:r>
            <a:r>
              <a:rPr lang="en" altLang="en-US" sz="1500" spc="0" dirty="0">
                <a:solidFill>
                  <a:srgbClr val="000000"/>
                </a:solidFill>
                <a:ea typeface="+mn-ea"/>
              </a:rPr>
              <a:t>latitude </a:t>
            </a:r>
            <a:r>
              <a:rPr lang="en-US" altLang="en-US" sz="1500" spc="0" dirty="0">
                <a:solidFill>
                  <a:srgbClr val="000000"/>
                </a:solidFill>
                <a:ea typeface="+mn-ea"/>
              </a:rPr>
              <a:t>and</a:t>
            </a:r>
            <a:r>
              <a:rPr lang="en" altLang="ko-KR" sz="1500" spc="0" dirty="0">
                <a:solidFill>
                  <a:srgbClr val="000000"/>
                </a:solidFill>
                <a:ea typeface="+mn-ea"/>
              </a:rPr>
              <a:t> </a:t>
            </a:r>
            <a:r>
              <a:rPr lang="en" altLang="en-US" sz="1500" spc="0" dirty="0">
                <a:solidFill>
                  <a:srgbClr val="000000"/>
                </a:solidFill>
                <a:ea typeface="+mn-ea"/>
              </a:rPr>
              <a:t>longitude</a:t>
            </a:r>
            <a:r>
              <a:rPr lang="en-US" altLang="en-US" sz="1500" spc="0" dirty="0">
                <a:solidFill>
                  <a:srgbClr val="000000"/>
                </a:solidFill>
                <a:ea typeface="+mn-ea"/>
              </a:rPr>
              <a:t> and in every </a:t>
            </a:r>
            <a:r>
              <a:rPr lang="en" altLang="ko-KR" sz="1500" spc="0" dirty="0">
                <a:solidFill>
                  <a:srgbClr val="000000"/>
                </a:solidFill>
                <a:ea typeface="+mn-ea"/>
              </a:rPr>
              <a:t>10 </a:t>
            </a:r>
            <a:r>
              <a:rPr lang="en" altLang="en-US" sz="1500" spc="0" dirty="0">
                <a:solidFill>
                  <a:srgbClr val="000000"/>
                </a:solidFill>
                <a:ea typeface="+mn-ea"/>
              </a:rPr>
              <a:t>minute</a:t>
            </a:r>
            <a:r>
              <a:rPr lang="en-US" altLang="en-US" sz="1500" spc="0" dirty="0">
                <a:solidFill>
                  <a:srgbClr val="000000"/>
                </a:solidFill>
                <a:ea typeface="+mn-ea"/>
              </a:rPr>
              <a:t>s</a:t>
            </a:r>
            <a:r>
              <a:rPr lang="en" altLang="en-US" sz="1500" spc="0" dirty="0">
                <a:solidFill>
                  <a:srgbClr val="000000"/>
                </a:solidFill>
                <a:ea typeface="+mn-ea"/>
              </a:rPr>
              <a:t> </a:t>
            </a:r>
            <a:r>
              <a:rPr lang="en-US" altLang="en-US" sz="1500" spc="0" dirty="0">
                <a:solidFill>
                  <a:srgbClr val="000000"/>
                </a:solidFill>
                <a:ea typeface="+mn-ea"/>
              </a:rPr>
              <a:t>if </a:t>
            </a:r>
            <a:r>
              <a:rPr lang="en" altLang="en-US" sz="1500" spc="0" dirty="0">
                <a:solidFill>
                  <a:srgbClr val="000000"/>
                </a:solidFill>
                <a:ea typeface="+mn-ea"/>
              </a:rPr>
              <a:t>a typhoon occurs. </a:t>
            </a:r>
            <a:endParaRPr lang="en-US" altLang="ko-KR" sz="1500" spc="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3" name="내용 개체 틀 2"/>
          <p:cNvSpPr txBox="1">
            <a:spLocks/>
          </p:cNvSpPr>
          <p:nvPr/>
        </p:nvSpPr>
        <p:spPr>
          <a:xfrm>
            <a:off x="5380658" y="3054793"/>
            <a:ext cx="3614302" cy="1584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14300" indent="-114300" algn="l" defTabSz="914400" rtl="0" eaLnBrk="1" latinLnBrk="0" hangingPunct="1">
              <a:lnSpc>
                <a:spcPct val="130000"/>
              </a:lnSpc>
              <a:spcBef>
                <a:spcPct val="20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lang="ko-KR" altLang="en-US" sz="14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/>
              <a:buChar char="–"/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/>
              <a:buChar char="–"/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/>
              <a:buChar char="»"/>
              <a:defRPr lang="ko-KR" altLang="en-US" sz="1600" kern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" altLang="en-US" sz="1500" b="1" dirty="0">
                <a:solidFill>
                  <a:schemeClr val="tx1"/>
                </a:solidFill>
                <a:latin typeface="+mn-lt"/>
                <a:ea typeface="+mn-ea"/>
              </a:rPr>
              <a:t>Sea </a:t>
            </a:r>
            <a:r>
              <a:rPr lang="en" altLang="ko-KR" sz="1500" b="1" spc="0" dirty="0">
                <a:solidFill>
                  <a:schemeClr val="tx1"/>
                </a:solidFill>
                <a:latin typeface="+mn-lt"/>
                <a:ea typeface="+mn-ea"/>
              </a:rPr>
              <a:t>Surface Wind(SSW) </a:t>
            </a:r>
            <a:br>
              <a:rPr lang="en-US" altLang="ko-KR" sz="1500" b="1" spc="0" dirty="0">
                <a:solidFill>
                  <a:schemeClr val="tx1"/>
                </a:solidFill>
                <a:latin typeface="+mn-lt"/>
                <a:ea typeface="+mn-ea"/>
              </a:rPr>
            </a:br>
            <a:r>
              <a:rPr lang="en" altLang="ko-KR" sz="1500" dirty="0">
                <a:solidFill>
                  <a:schemeClr val="tx1"/>
                </a:solidFill>
                <a:latin typeface="+mn-lt"/>
                <a:ea typeface="+mn-ea"/>
              </a:rPr>
              <a:t>- </a:t>
            </a:r>
            <a:r>
              <a:rPr lang="en-US" altLang="ko-KR" sz="1500" spc="0" dirty="0">
                <a:solidFill>
                  <a:srgbClr val="000000"/>
                </a:solidFill>
                <a:latin typeface="+mn-lt"/>
                <a:ea typeface="+mn-ea"/>
              </a:rPr>
              <a:t>Retrieved</a:t>
            </a:r>
            <a:r>
              <a:rPr lang="en-US" altLang="ko-KR" sz="1500" spc="0" dirty="0">
                <a:solidFill>
                  <a:srgbClr val="000000"/>
                </a:solidFill>
                <a:ea typeface="+mn-ea"/>
              </a:rPr>
              <a:t> from </a:t>
            </a:r>
            <a:r>
              <a:rPr lang="en-US" altLang="ko-KR" sz="1500" spc="0" dirty="0" err="1">
                <a:solidFill>
                  <a:srgbClr val="000000"/>
                </a:solidFill>
                <a:ea typeface="+mn-ea"/>
              </a:rPr>
              <a:t>MetOp</a:t>
            </a:r>
            <a:r>
              <a:rPr lang="en-US" altLang="ko-KR" sz="1500" spc="0" dirty="0">
                <a:solidFill>
                  <a:srgbClr val="000000"/>
                </a:solidFill>
                <a:ea typeface="+mn-ea"/>
              </a:rPr>
              <a:t>/</a:t>
            </a:r>
            <a:r>
              <a:rPr lang="en" altLang="ko-KR" sz="1500" spc="0" dirty="0">
                <a:solidFill>
                  <a:srgbClr val="000000"/>
                </a:solidFill>
                <a:ea typeface="+mn-ea"/>
              </a:rPr>
              <a:t>ASCAT (</a:t>
            </a:r>
            <a:r>
              <a:rPr lang="en" altLang="ko-KR" sz="1500" u="sng" spc="0" dirty="0">
                <a:solidFill>
                  <a:srgbClr val="000000"/>
                </a:solidFill>
                <a:ea typeface="+mn-ea"/>
              </a:rPr>
              <a:t>A</a:t>
            </a:r>
            <a:r>
              <a:rPr lang="en" altLang="ko-KR" sz="1500" spc="0" dirty="0">
                <a:solidFill>
                  <a:srgbClr val="000000"/>
                </a:solidFill>
                <a:ea typeface="+mn-ea"/>
              </a:rPr>
              <a:t>dvanced </a:t>
            </a:r>
            <a:r>
              <a:rPr lang="en-US" altLang="ko-KR" sz="1500" u="sng" spc="0" dirty="0">
                <a:solidFill>
                  <a:srgbClr val="000000"/>
                </a:solidFill>
                <a:ea typeface="+mn-ea"/>
              </a:rPr>
              <a:t>SCA</a:t>
            </a:r>
            <a:r>
              <a:rPr lang="en" altLang="ko-KR" sz="1500" u="sng" spc="0" dirty="0">
                <a:solidFill>
                  <a:srgbClr val="000000"/>
                </a:solidFill>
                <a:ea typeface="+mn-ea"/>
              </a:rPr>
              <a:t>T</a:t>
            </a:r>
            <a:r>
              <a:rPr lang="en" altLang="ko-KR" sz="1500" spc="0" dirty="0">
                <a:solidFill>
                  <a:srgbClr val="000000"/>
                </a:solidFill>
                <a:ea typeface="+mn-ea"/>
              </a:rPr>
              <a:t>terometer) </a:t>
            </a:r>
            <a:r>
              <a:rPr lang="en" altLang="en-US" sz="1500" spc="0" dirty="0">
                <a:solidFill>
                  <a:srgbClr val="000000"/>
                </a:solidFill>
                <a:ea typeface="+mn-ea"/>
              </a:rPr>
              <a:t>at </a:t>
            </a:r>
            <a:r>
              <a:rPr lang="en" altLang="ko-KR" sz="1500" spc="0" dirty="0">
                <a:solidFill>
                  <a:srgbClr val="000000"/>
                </a:solidFill>
                <a:ea typeface="+mn-ea"/>
              </a:rPr>
              <a:t>10-m </a:t>
            </a:r>
            <a:r>
              <a:rPr lang="en-US" altLang="ko-KR" sz="1500" spc="0" dirty="0">
                <a:solidFill>
                  <a:srgbClr val="000000"/>
                </a:solidFill>
                <a:ea typeface="+mn-ea"/>
              </a:rPr>
              <a:t>altitude</a:t>
            </a:r>
            <a:br>
              <a:rPr lang="en-US" altLang="ko-KR" sz="1500" spc="0" dirty="0">
                <a:solidFill>
                  <a:srgbClr val="000000"/>
                </a:solidFill>
                <a:ea typeface="+mn-ea"/>
              </a:rPr>
            </a:br>
            <a:r>
              <a:rPr lang="en" altLang="ko-KR" sz="1500" spc="0" dirty="0">
                <a:solidFill>
                  <a:srgbClr val="000000"/>
                </a:solidFill>
                <a:ea typeface="+mn-ea"/>
              </a:rPr>
              <a:t>- </a:t>
            </a:r>
            <a:r>
              <a:rPr lang="en" altLang="en-US" sz="1500" spc="0" dirty="0">
                <a:solidFill>
                  <a:srgbClr val="000000"/>
                </a:solidFill>
                <a:ea typeface="+mn-ea"/>
              </a:rPr>
              <a:t>Spatial resolution</a:t>
            </a:r>
            <a:r>
              <a:rPr lang="en-US" altLang="en-US" sz="1500" spc="0" dirty="0">
                <a:solidFill>
                  <a:srgbClr val="000000"/>
                </a:solidFill>
                <a:ea typeface="+mn-ea"/>
              </a:rPr>
              <a:t>s</a:t>
            </a:r>
            <a:r>
              <a:rPr lang="en" altLang="en-US" sz="1500" spc="0" dirty="0">
                <a:solidFill>
                  <a:srgbClr val="000000"/>
                </a:solidFill>
                <a:ea typeface="+mn-ea"/>
              </a:rPr>
              <a:t> </a:t>
            </a:r>
            <a:r>
              <a:rPr lang="en" altLang="ko-KR" sz="1500" spc="0" dirty="0">
                <a:solidFill>
                  <a:srgbClr val="000000"/>
                </a:solidFill>
                <a:ea typeface="+mn-ea"/>
              </a:rPr>
              <a:t>: 25 km, 12.5 km</a:t>
            </a:r>
            <a:endParaRPr lang="ko-KR" altLang="en-US" sz="1500" spc="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521804" y="587312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" altLang="ko-KR" sz="1200" spc="-160" dirty="0">
                <a:latin typeface="+mn-ea"/>
              </a:rPr>
              <a:t>※ </a:t>
            </a:r>
            <a:r>
              <a:rPr lang="en" altLang="en-US" sz="1200" spc="-160" dirty="0">
                <a:latin typeface="+mn-ea"/>
              </a:rPr>
              <a:t>Data period : Summer </a:t>
            </a:r>
            <a:r>
              <a:rPr lang="en" altLang="ko-KR" sz="1200" spc="-160" dirty="0">
                <a:latin typeface="+mn-ea"/>
              </a:rPr>
              <a:t>2019-2021 (July- </a:t>
            </a:r>
            <a:r>
              <a:rPr lang="en" altLang="en-US" sz="1200" spc="-160" dirty="0">
                <a:latin typeface="+mn-ea"/>
              </a:rPr>
              <a:t>September </a:t>
            </a:r>
            <a:r>
              <a:rPr lang="en" altLang="ko-KR" sz="1200" spc="-160" dirty="0">
                <a:latin typeface="+mn-ea"/>
              </a:rPr>
              <a:t>)</a:t>
            </a:r>
            <a:endParaRPr lang="ko-KR" altLang="en-US" sz="1200" dirty="0"/>
          </a:p>
        </p:txBody>
      </p:sp>
      <p:sp>
        <p:nvSpPr>
          <p:cNvPr id="26" name="양쪽 모서리가 둥근 사각형 25"/>
          <p:cNvSpPr/>
          <p:nvPr/>
        </p:nvSpPr>
        <p:spPr>
          <a:xfrm>
            <a:off x="5443376" y="4699110"/>
            <a:ext cx="3384376" cy="36004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en-US" sz="1600" b="1" dirty="0"/>
              <a:t>Marine buoy</a:t>
            </a:r>
            <a:r>
              <a:rPr lang="en-US" altLang="ko-KR" sz="1600" b="1" dirty="0"/>
              <a:t>’s SSW</a:t>
            </a:r>
            <a:endParaRPr lang="ko-KR" altLang="en-US" sz="1600" b="1" dirty="0"/>
          </a:p>
        </p:txBody>
      </p:sp>
      <p:sp>
        <p:nvSpPr>
          <p:cNvPr id="13" name="내용 개체 틀 2"/>
          <p:cNvSpPr txBox="1">
            <a:spLocks/>
          </p:cNvSpPr>
          <p:nvPr/>
        </p:nvSpPr>
        <p:spPr>
          <a:xfrm>
            <a:off x="5385270" y="5087423"/>
            <a:ext cx="3528392" cy="12103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14300" indent="-114300" algn="l" defTabSz="914400" rtl="0" eaLnBrk="1" latinLnBrk="0" hangingPunct="1">
              <a:lnSpc>
                <a:spcPct val="130000"/>
              </a:lnSpc>
              <a:spcBef>
                <a:spcPct val="20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lang="ko-KR" altLang="en-US" sz="14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/>
              <a:buChar char="–"/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/>
              <a:buChar char="–"/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/>
              <a:buChar char="»"/>
              <a:defRPr lang="ko-KR" altLang="en-US" sz="1600" kern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" altLang="ko-KR" sz="1600" b="1" dirty="0">
                <a:solidFill>
                  <a:schemeClr val="tx1"/>
                </a:solidFill>
                <a:latin typeface="+mn-lt"/>
                <a:ea typeface="+mn-ea"/>
              </a:rPr>
              <a:t>BUOY </a:t>
            </a:r>
            <a:r>
              <a:rPr lang="en-US" altLang="ko-KR" sz="1600" b="1" dirty="0">
                <a:solidFill>
                  <a:schemeClr val="tx1"/>
                </a:solidFill>
                <a:latin typeface="+mn-lt"/>
                <a:ea typeface="+mn-ea"/>
              </a:rPr>
              <a:t>from Korea Hydrographic and Oceanographic  Agency (KHOA)</a:t>
            </a:r>
          </a:p>
          <a:p>
            <a:pPr marL="0" indent="0">
              <a:buNone/>
            </a:pPr>
            <a:r>
              <a:rPr lang="en-US" altLang="ko-KR" sz="1600" dirty="0">
                <a:solidFill>
                  <a:schemeClr val="tx1"/>
                </a:solidFill>
                <a:latin typeface="+mn-lt"/>
              </a:rPr>
              <a:t>- </a:t>
            </a:r>
            <a:r>
              <a:rPr lang="en-US" altLang="ko-KR" sz="1600" spc="0" dirty="0">
                <a:solidFill>
                  <a:srgbClr val="000000"/>
                </a:solidFill>
                <a:ea typeface="+mn-ea"/>
              </a:rPr>
              <a:t>Observed SSW at open oceans and closed to coasts</a:t>
            </a:r>
            <a:endParaRPr lang="ko-KR" altLang="en-US" sz="1600" spc="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09D7541-A106-40DF-B6A8-DFF35DB0B2D8}"/>
              </a:ext>
            </a:extLst>
          </p:cNvPr>
          <p:cNvSpPr/>
          <p:nvPr/>
        </p:nvSpPr>
        <p:spPr>
          <a:xfrm>
            <a:off x="5324110" y="2448058"/>
            <a:ext cx="3614302" cy="4077286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266A70-C25C-43F2-88BE-0865A7A5D2DF}"/>
              </a:ext>
            </a:extLst>
          </p:cNvPr>
          <p:cNvSpPr txBox="1"/>
          <p:nvPr/>
        </p:nvSpPr>
        <p:spPr>
          <a:xfrm>
            <a:off x="6195157" y="609329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FF"/>
                </a:solidFill>
              </a:rPr>
              <a:t>For verification</a:t>
            </a:r>
            <a:endParaRPr lang="ko-KR" altLang="en-US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41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Input Data</a:t>
            </a:r>
            <a:r>
              <a:rPr lang="en-US" altLang="ko-KR" dirty="0"/>
              <a:t>: GK2A observation</a:t>
            </a:r>
            <a:endParaRPr lang="en" altLang="en-US" dirty="0"/>
          </a:p>
        </p:txBody>
      </p:sp>
      <p:sp>
        <p:nvSpPr>
          <p:cNvPr id="17" name="직사각형 29">
            <a:extLst>
              <a:ext uri="{FF2B5EF4-FFF2-40B4-BE49-F238E27FC236}">
                <a16:creationId xmlns:a16="http://schemas.microsoft.com/office/drawing/2014/main" id="{F37BF7A8-F543-4CC1-B041-17B4AB22D48F}"/>
              </a:ext>
            </a:extLst>
          </p:cNvPr>
          <p:cNvSpPr>
            <a:spLocks noChangeArrowheads="1"/>
          </p:cNvSpPr>
          <p:nvPr/>
        </p:nvSpPr>
        <p:spPr>
          <a:xfrm>
            <a:off x="87766" y="1439938"/>
            <a:ext cx="6453004" cy="861772"/>
          </a:xfrm>
          <a:prstGeom prst="rect">
            <a:avLst/>
          </a:prstGeom>
          <a:noFill/>
          <a:ln>
            <a:noFill/>
          </a:ln>
        </p:spPr>
        <p:txBody>
          <a:bodyPr lIns="91438" tIns="45719" rIns="91438" bIns="45719">
            <a:spAutoFit/>
          </a:bodyPr>
          <a:lstStyle/>
          <a:p>
            <a:pPr marL="504813" indent="-342891">
              <a:buFont typeface="Arial"/>
              <a:buChar char="•"/>
              <a:defRPr/>
            </a:pPr>
            <a:r>
              <a:rPr lang="en-GB" altLang="ko-KR" sz="1600" dirty="0">
                <a:latin typeface="Calibri"/>
                <a:ea typeface="굴림"/>
                <a:cs typeface="Arial"/>
              </a:rPr>
              <a:t>Full Disk : 1 time </a:t>
            </a:r>
            <a:r>
              <a:rPr lang="en-US" altLang="ko-KR" sz="1600" dirty="0">
                <a:latin typeface="Calibri"/>
                <a:ea typeface="굴림"/>
                <a:cs typeface="Arial"/>
              </a:rPr>
              <a:t>in</a:t>
            </a:r>
            <a:r>
              <a:rPr lang="ko-KR" altLang="en-US" sz="1600" dirty="0">
                <a:latin typeface="Calibri"/>
                <a:ea typeface="굴림"/>
                <a:cs typeface="Arial"/>
              </a:rPr>
              <a:t> </a:t>
            </a:r>
            <a:r>
              <a:rPr lang="en-US" altLang="ko-KR" sz="1600" dirty="0">
                <a:latin typeface="Calibri"/>
                <a:ea typeface="굴림"/>
                <a:cs typeface="Arial"/>
              </a:rPr>
              <a:t>every 10 min</a:t>
            </a:r>
            <a:endParaRPr lang="en-GB" altLang="ko-KR" sz="1600" dirty="0">
              <a:latin typeface="Calibri"/>
              <a:ea typeface="굴림"/>
              <a:cs typeface="Arial"/>
            </a:endParaRPr>
          </a:p>
          <a:p>
            <a:pPr marL="504813" indent="-342891">
              <a:buFont typeface="Arial"/>
              <a:buChar char="•"/>
              <a:defRPr/>
            </a:pPr>
            <a:r>
              <a:rPr lang="en-US" altLang="ko-KR" sz="1600" dirty="0">
                <a:latin typeface="Calibri"/>
                <a:ea typeface="Arial Unicode MS"/>
                <a:cs typeface="Arial"/>
              </a:rPr>
              <a:t>Extended Local Area(ELA) : 3800 X 2400 km, 5 times </a:t>
            </a:r>
            <a:r>
              <a:rPr lang="en-US" altLang="ko-KR" sz="1600" dirty="0">
                <a:latin typeface="Calibri"/>
                <a:ea typeface="굴림"/>
                <a:cs typeface="Arial"/>
              </a:rPr>
              <a:t>in</a:t>
            </a:r>
            <a:r>
              <a:rPr lang="ko-KR" altLang="en-US" sz="1600" dirty="0">
                <a:latin typeface="Calibri"/>
                <a:ea typeface="굴림"/>
                <a:cs typeface="Arial"/>
              </a:rPr>
              <a:t> </a:t>
            </a:r>
            <a:r>
              <a:rPr lang="en-US" altLang="ko-KR" sz="1600" dirty="0">
                <a:latin typeface="Calibri"/>
                <a:ea typeface="굴림"/>
                <a:cs typeface="Arial"/>
              </a:rPr>
              <a:t>every 10 min</a:t>
            </a:r>
            <a:endParaRPr lang="en-US" altLang="ko-KR" sz="1600" dirty="0">
              <a:latin typeface="Calibri"/>
              <a:ea typeface="Arial Unicode MS"/>
              <a:cs typeface="Arial"/>
            </a:endParaRPr>
          </a:p>
          <a:p>
            <a:pPr marL="504813" indent="-342891">
              <a:buFont typeface="Arial"/>
              <a:buChar char="•"/>
              <a:defRPr/>
            </a:pPr>
            <a:r>
              <a:rPr lang="en-GB" altLang="ko-KR" sz="1600" dirty="0">
                <a:latin typeface="Calibri"/>
                <a:ea typeface="굴림"/>
                <a:cs typeface="Arial"/>
              </a:rPr>
              <a:t>LA  : 1000</a:t>
            </a:r>
            <a:r>
              <a:rPr lang="en-US" altLang="ko-KR" sz="1600" dirty="0">
                <a:latin typeface="Calibri"/>
                <a:ea typeface="Arial Unicode MS"/>
              </a:rPr>
              <a:t> X 1000 km, 5 times </a:t>
            </a:r>
            <a:r>
              <a:rPr lang="en-US" altLang="ko-KR" sz="1600" dirty="0">
                <a:latin typeface="Calibri"/>
                <a:ea typeface="굴림"/>
                <a:cs typeface="Arial"/>
              </a:rPr>
              <a:t>in</a:t>
            </a:r>
            <a:r>
              <a:rPr lang="ko-KR" altLang="en-US" sz="1600" dirty="0">
                <a:latin typeface="Calibri"/>
                <a:ea typeface="굴림"/>
                <a:cs typeface="Arial"/>
              </a:rPr>
              <a:t> </a:t>
            </a:r>
            <a:r>
              <a:rPr lang="en-US" altLang="ko-KR" sz="1600" dirty="0">
                <a:latin typeface="Calibri"/>
                <a:ea typeface="굴림"/>
                <a:cs typeface="Arial"/>
              </a:rPr>
              <a:t>every 10 min</a:t>
            </a:r>
            <a:endParaRPr lang="en-GB" altLang="ko-KR" sz="1600" dirty="0">
              <a:latin typeface="Calibri"/>
              <a:ea typeface="굴림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344F400B-D974-4DA8-85D0-1B3E3A78953D}"/>
              </a:ext>
            </a:extLst>
          </p:cNvPr>
          <p:cNvGrpSpPr/>
          <p:nvPr/>
        </p:nvGrpSpPr>
        <p:grpSpPr>
          <a:xfrm>
            <a:off x="-760506" y="2503882"/>
            <a:ext cx="6208512" cy="3931940"/>
            <a:chOff x="127610" y="1842634"/>
            <a:chExt cx="6516798" cy="4288582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9155799A-BAB9-479B-AD6E-FAB98458FB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/>
            <a:srcRect l="10180" t="13930" r="10140"/>
            <a:stretch>
              <a:fillRect/>
            </a:stretch>
          </p:blipFill>
          <p:spPr>
            <a:xfrm>
              <a:off x="1046939" y="1934956"/>
              <a:ext cx="3447478" cy="3529486"/>
            </a:xfrm>
            <a:prstGeom prst="rect">
              <a:avLst/>
            </a:prstGeom>
            <a:noFill/>
            <a:ln>
              <a:noFill/>
            </a:ln>
            <a:effectLst/>
          </p:spPr>
        </p:pic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9E6D5A76-A525-41BA-8F2B-791D121084D3}"/>
                </a:ext>
              </a:extLst>
            </p:cNvPr>
            <p:cNvCxnSpPr/>
            <p:nvPr/>
          </p:nvCxnSpPr>
          <p:spPr>
            <a:xfrm>
              <a:off x="304724" y="1842634"/>
              <a:ext cx="6281764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0B705489-F36E-480E-84B8-C034C253D0C0}"/>
                </a:ext>
              </a:extLst>
            </p:cNvPr>
            <p:cNvCxnSpPr/>
            <p:nvPr/>
          </p:nvCxnSpPr>
          <p:spPr>
            <a:xfrm>
              <a:off x="362644" y="5499101"/>
              <a:ext cx="6281764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직선 화살표 연결선 26">
              <a:extLst>
                <a:ext uri="{FF2B5EF4-FFF2-40B4-BE49-F238E27FC236}">
                  <a16:creationId xmlns:a16="http://schemas.microsoft.com/office/drawing/2014/main" id="{3CFDC2EF-08BC-4AA3-BE1E-ECB8C04B73DB}"/>
                </a:ext>
              </a:extLst>
            </p:cNvPr>
            <p:cNvCxnSpPr/>
            <p:nvPr/>
          </p:nvCxnSpPr>
          <p:spPr>
            <a:xfrm>
              <a:off x="536402" y="1913636"/>
              <a:ext cx="0" cy="358546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3BFFCDF-D52D-4279-A01C-B6C1C712B580}"/>
                </a:ext>
              </a:extLst>
            </p:cNvPr>
            <p:cNvSpPr txBox="1"/>
            <p:nvPr/>
          </p:nvSpPr>
          <p:spPr>
            <a:xfrm>
              <a:off x="2195924" y="5560540"/>
              <a:ext cx="1714972" cy="57067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91438" tIns="45719" rIns="91438" bIns="45719">
              <a:spAutoFit/>
            </a:bodyPr>
            <a:lstStyle/>
            <a:p>
              <a:pPr algn="ctr">
                <a:defRPr/>
              </a:pPr>
              <a:r>
                <a:rPr lang="en-US" altLang="ko-KR" sz="1400" dirty="0">
                  <a:latin typeface="Calibri"/>
                  <a:ea typeface="Arial Unicode MS"/>
                  <a:cs typeface="Arial"/>
                </a:rPr>
                <a:t>Full Disk</a:t>
              </a:r>
            </a:p>
            <a:p>
              <a:pPr algn="ctr">
                <a:defRPr/>
              </a:pPr>
              <a:r>
                <a:rPr lang="en-US" altLang="ko-KR" sz="1400" dirty="0">
                  <a:latin typeface="Calibri"/>
                  <a:ea typeface="Arial Unicode MS"/>
                  <a:cs typeface="Arial"/>
                </a:rPr>
                <a:t>In every 10 min.</a:t>
              </a:r>
              <a:endParaRPr lang="ko-KR" altLang="en-US" sz="1400" dirty="0">
                <a:latin typeface="Calibri"/>
                <a:ea typeface="Arial Unicode MS"/>
                <a:cs typeface="Arial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0C7BDD2-8728-4E09-84BD-D1287B792568}"/>
                </a:ext>
              </a:extLst>
            </p:cNvPr>
            <p:cNvSpPr txBox="1"/>
            <p:nvPr/>
          </p:nvSpPr>
          <p:spPr>
            <a:xfrm>
              <a:off x="4797275" y="5560543"/>
              <a:ext cx="958193" cy="52321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38" tIns="45719" rIns="91438" bIns="45719">
              <a:spAutoFit/>
            </a:bodyPr>
            <a:lstStyle/>
            <a:p>
              <a:pPr algn="ctr">
                <a:defRPr/>
              </a:pPr>
              <a:r>
                <a:rPr lang="en-US" altLang="ko-KR" sz="1400">
                  <a:latin typeface="Calibri"/>
                  <a:ea typeface="Arial Unicode MS"/>
                  <a:cs typeface="Arial"/>
                </a:rPr>
                <a:t>ELA</a:t>
              </a:r>
            </a:p>
            <a:p>
              <a:pPr algn="ctr">
                <a:defRPr/>
              </a:pPr>
              <a:r>
                <a:rPr lang="en-US" altLang="ko-KR" sz="1400">
                  <a:latin typeface="Calibri"/>
                  <a:ea typeface="Arial Unicode MS"/>
                  <a:cs typeface="Arial"/>
                </a:rPr>
                <a:t>2 min</a:t>
              </a:r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2417A5BA-A04C-43AB-AA68-816464D9C379}"/>
                </a:ext>
              </a:extLst>
            </p:cNvPr>
            <p:cNvSpPr/>
            <p:nvPr/>
          </p:nvSpPr>
          <p:spPr>
            <a:xfrm>
              <a:off x="127610" y="3330892"/>
              <a:ext cx="823490" cy="52321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lIns="91438" tIns="45719" rIns="91438" bIns="45719">
              <a:spAutoFit/>
            </a:bodyPr>
            <a:lstStyle/>
            <a:p>
              <a:pPr algn="ctr">
                <a:defRPr/>
              </a:pPr>
              <a:r>
                <a:rPr lang="en-US" altLang="ko-KR" sz="1400">
                  <a:latin typeface="Calibri"/>
                  <a:ea typeface="Arial Unicode MS"/>
                  <a:cs typeface="Arial"/>
                </a:rPr>
                <a:t>10 min.</a:t>
              </a:r>
            </a:p>
            <a:p>
              <a:pPr algn="r">
                <a:defRPr/>
              </a:pPr>
              <a:r>
                <a:rPr lang="en-US" altLang="ko-KR" sz="1400">
                  <a:latin typeface="Calibri"/>
                  <a:ea typeface="Arial Unicode MS"/>
                  <a:cs typeface="Arial"/>
                </a:rPr>
                <a:t>Timeline</a:t>
              </a:r>
              <a:endParaRPr lang="ko-KR" altLang="en-US" sz="1400">
                <a:latin typeface="Calibri"/>
                <a:ea typeface="Arial Unicode MS"/>
                <a:cs typeface="Arial"/>
              </a:endParaRPr>
            </a:p>
          </p:txBody>
        </p:sp>
        <p:pic>
          <p:nvPicPr>
            <p:cNvPr id="31" name="Picture 3">
              <a:extLst>
                <a:ext uri="{FF2B5EF4-FFF2-40B4-BE49-F238E27FC236}">
                  <a16:creationId xmlns:a16="http://schemas.microsoft.com/office/drawing/2014/main" id="{673855C5-F470-4BE6-9E0F-B24DFF0EC2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t="16450"/>
            <a:stretch>
              <a:fillRect/>
            </a:stretch>
          </p:blipFill>
          <p:spPr>
            <a:xfrm>
              <a:off x="4797275" y="2010576"/>
              <a:ext cx="958193" cy="681321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E201FDF7-978A-4BE3-901A-56C21F8439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t="16450"/>
            <a:stretch>
              <a:fillRect/>
            </a:stretch>
          </p:blipFill>
          <p:spPr>
            <a:xfrm>
              <a:off x="4797275" y="2691898"/>
              <a:ext cx="958193" cy="681321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33" name="Picture 3">
              <a:extLst>
                <a:ext uri="{FF2B5EF4-FFF2-40B4-BE49-F238E27FC236}">
                  <a16:creationId xmlns:a16="http://schemas.microsoft.com/office/drawing/2014/main" id="{4FDE609C-4157-44C1-9FC3-121E8D9A22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t="16450"/>
            <a:stretch>
              <a:fillRect/>
            </a:stretch>
          </p:blipFill>
          <p:spPr>
            <a:xfrm>
              <a:off x="4797275" y="3373219"/>
              <a:ext cx="958193" cy="679955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34" name="Picture 3">
              <a:extLst>
                <a:ext uri="{FF2B5EF4-FFF2-40B4-BE49-F238E27FC236}">
                  <a16:creationId xmlns:a16="http://schemas.microsoft.com/office/drawing/2014/main" id="{096385F6-E207-4F42-ABE5-DC2143FFDF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t="16450"/>
            <a:stretch>
              <a:fillRect/>
            </a:stretch>
          </p:blipFill>
          <p:spPr>
            <a:xfrm>
              <a:off x="4797275" y="4053172"/>
              <a:ext cx="958193" cy="681321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35" name="Picture 3">
              <a:extLst>
                <a:ext uri="{FF2B5EF4-FFF2-40B4-BE49-F238E27FC236}">
                  <a16:creationId xmlns:a16="http://schemas.microsoft.com/office/drawing/2014/main" id="{CACF4A8A-73C7-4731-B869-F4E47B97E4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t="16450"/>
            <a:stretch>
              <a:fillRect/>
            </a:stretch>
          </p:blipFill>
          <p:spPr>
            <a:xfrm>
              <a:off x="4797275" y="4734494"/>
              <a:ext cx="958193" cy="681321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36" name="Picture 3">
              <a:extLst>
                <a:ext uri="{FF2B5EF4-FFF2-40B4-BE49-F238E27FC236}">
                  <a16:creationId xmlns:a16="http://schemas.microsoft.com/office/drawing/2014/main" id="{6CC46377-B780-430E-A4A4-B335B2111C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l="40220" t="29960" r="27080" b="29500"/>
            <a:stretch>
              <a:fillRect/>
            </a:stretch>
          </p:blipFill>
          <p:spPr>
            <a:xfrm>
              <a:off x="6016105" y="2127998"/>
              <a:ext cx="352554" cy="371381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37" name="Picture 3">
              <a:extLst>
                <a:ext uri="{FF2B5EF4-FFF2-40B4-BE49-F238E27FC236}">
                  <a16:creationId xmlns:a16="http://schemas.microsoft.com/office/drawing/2014/main" id="{9933E320-D591-4F93-92B9-B314084494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l="40220" t="29960" r="27080" b="29500"/>
            <a:stretch>
              <a:fillRect/>
            </a:stretch>
          </p:blipFill>
          <p:spPr>
            <a:xfrm>
              <a:off x="6016105" y="2814779"/>
              <a:ext cx="352554" cy="371381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38" name="Picture 3">
              <a:extLst>
                <a:ext uri="{FF2B5EF4-FFF2-40B4-BE49-F238E27FC236}">
                  <a16:creationId xmlns:a16="http://schemas.microsoft.com/office/drawing/2014/main" id="{030031E3-0C99-4117-A826-21780E3CB3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l="40220" t="29960" r="27080" b="29500"/>
            <a:stretch>
              <a:fillRect/>
            </a:stretch>
          </p:blipFill>
          <p:spPr>
            <a:xfrm>
              <a:off x="6016105" y="3496100"/>
              <a:ext cx="352554" cy="371381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96E3B082-B28C-441F-A81E-5D96326B91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l="40220" t="29960" r="27080" b="29500"/>
            <a:stretch>
              <a:fillRect/>
            </a:stretch>
          </p:blipFill>
          <p:spPr>
            <a:xfrm>
              <a:off x="6016105" y="4177421"/>
              <a:ext cx="352554" cy="371381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40" name="Picture 3">
              <a:extLst>
                <a:ext uri="{FF2B5EF4-FFF2-40B4-BE49-F238E27FC236}">
                  <a16:creationId xmlns:a16="http://schemas.microsoft.com/office/drawing/2014/main" id="{FC34A522-3E26-4BAC-8FBB-2C3F7471B5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l="40220" t="29960" r="27080" b="29500"/>
            <a:stretch>
              <a:fillRect/>
            </a:stretch>
          </p:blipFill>
          <p:spPr>
            <a:xfrm>
              <a:off x="6006032" y="4858742"/>
              <a:ext cx="352554" cy="371381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C288CFF-8486-455B-B729-14B2520758C8}"/>
                </a:ext>
              </a:extLst>
            </p:cNvPr>
            <p:cNvSpPr txBox="1"/>
            <p:nvPr/>
          </p:nvSpPr>
          <p:spPr>
            <a:xfrm>
              <a:off x="5901525" y="5560543"/>
              <a:ext cx="684963" cy="52321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38" tIns="45719" rIns="91438" bIns="45719">
              <a:spAutoFit/>
            </a:bodyPr>
            <a:lstStyle/>
            <a:p>
              <a:pPr algn="ctr">
                <a:defRPr/>
              </a:pPr>
              <a:r>
                <a:rPr lang="en-US" altLang="ko-KR" sz="1400">
                  <a:latin typeface="Calibri"/>
                  <a:ea typeface="Arial Unicode MS"/>
                  <a:cs typeface="Arial"/>
                </a:rPr>
                <a:t>LA</a:t>
              </a:r>
            </a:p>
            <a:p>
              <a:pPr algn="ctr">
                <a:defRPr/>
              </a:pPr>
              <a:r>
                <a:rPr lang="en-US" altLang="ko-KR" sz="1400">
                  <a:latin typeface="Calibri"/>
                  <a:ea typeface="Arial Unicode MS"/>
                  <a:cs typeface="Arial"/>
                </a:rPr>
                <a:t>2 min</a:t>
              </a:r>
            </a:p>
          </p:txBody>
        </p:sp>
      </p:grpSp>
      <p:pic>
        <p:nvPicPr>
          <p:cNvPr id="42" name="GK2A_timeline_final">
            <a:hlinkClick r:id="" action="ppaction://media"/>
            <a:extLst>
              <a:ext uri="{FF2B5EF4-FFF2-40B4-BE49-F238E27FC236}">
                <a16:creationId xmlns:a16="http://schemas.microsoft.com/office/drawing/2014/main" id="{908D386F-2CEA-4FF4-B527-E261872316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9908" t="12868" r="19594" b="5623"/>
          <a:stretch/>
        </p:blipFill>
        <p:spPr>
          <a:xfrm>
            <a:off x="5452688" y="2420888"/>
            <a:ext cx="3658747" cy="3595998"/>
          </a:xfrm>
          <a:prstGeom prst="rect">
            <a:avLst/>
          </a:prstGeom>
        </p:spPr>
      </p:pic>
      <p:sp>
        <p:nvSpPr>
          <p:cNvPr id="43" name="양쪽 모서리가 둥근 사각형 14">
            <a:extLst>
              <a:ext uri="{FF2B5EF4-FFF2-40B4-BE49-F238E27FC236}">
                <a16:creationId xmlns:a16="http://schemas.microsoft.com/office/drawing/2014/main" id="{1BC5AB96-C8CA-4D9D-BF25-4BCF5B9DE472}"/>
              </a:ext>
            </a:extLst>
          </p:cNvPr>
          <p:cNvSpPr/>
          <p:nvPr/>
        </p:nvSpPr>
        <p:spPr>
          <a:xfrm>
            <a:off x="266545" y="951419"/>
            <a:ext cx="4824536" cy="4229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/>
              <a:t>Observation area and frequency of </a:t>
            </a:r>
            <a:r>
              <a:rPr lang="en-US" altLang="en-US" sz="1600" b="1" dirty="0"/>
              <a:t>GK</a:t>
            </a:r>
            <a:r>
              <a:rPr lang="en" altLang="ko-KR" sz="1600" b="1" dirty="0"/>
              <a:t>2A </a:t>
            </a:r>
            <a:endParaRPr lang="en" altLang="en-US" sz="1600" b="1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D44082C-503B-4774-9A38-2E47E4821A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6686474" y="781549"/>
            <a:ext cx="2107756" cy="14723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BA1525-A0ED-4D44-8821-3A23CECBEA85}"/>
              </a:ext>
            </a:extLst>
          </p:cNvPr>
          <p:cNvSpPr txBox="1"/>
          <p:nvPr/>
        </p:nvSpPr>
        <p:spPr>
          <a:xfrm>
            <a:off x="7812360" y="1550785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GK2A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38041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7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Processing</a:t>
            </a:r>
            <a:r>
              <a:rPr lang="en-US" altLang="ko-KR" dirty="0"/>
              <a:t> to estimate GK2A SSWs</a:t>
            </a:r>
            <a:endParaRPr lang="en" altLang="en-US" dirty="0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D5185AA8-DC0A-4CF7-8C38-41DC22DABA41}"/>
              </a:ext>
            </a:extLst>
          </p:cNvPr>
          <p:cNvGrpSpPr/>
          <p:nvPr/>
        </p:nvGrpSpPr>
        <p:grpSpPr>
          <a:xfrm>
            <a:off x="134261" y="738949"/>
            <a:ext cx="8858133" cy="3124231"/>
            <a:chOff x="179512" y="931410"/>
            <a:chExt cx="8858133" cy="3124231"/>
          </a:xfrm>
        </p:grpSpPr>
        <p:sp>
          <p:nvSpPr>
            <p:cNvPr id="5" name="모서리가 둥근 직사각형 4"/>
            <p:cNvSpPr/>
            <p:nvPr/>
          </p:nvSpPr>
          <p:spPr>
            <a:xfrm>
              <a:off x="179512" y="2456254"/>
              <a:ext cx="1800200" cy="72008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  <a:shade val="30000"/>
                    <a:satMod val="115000"/>
                  </a:schemeClr>
                </a:gs>
                <a:gs pos="50000">
                  <a:schemeClr val="tx1">
                    <a:lumMod val="50000"/>
                    <a:lumOff val="50000"/>
                    <a:shade val="67500"/>
                    <a:satMod val="115000"/>
                  </a:schemeClr>
                </a:gs>
                <a:gs pos="100000">
                  <a:schemeClr val="tx1">
                    <a:lumMod val="50000"/>
                    <a:lumOff val="5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텍스트 개체 틀 3"/>
            <p:cNvSpPr txBox="1">
              <a:spLocks/>
            </p:cNvSpPr>
            <p:nvPr/>
          </p:nvSpPr>
          <p:spPr>
            <a:xfrm>
              <a:off x="431393" y="2498113"/>
              <a:ext cx="1594138" cy="6480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1" hangingPunct="1">
                <a:spcBef>
                  <a:spcPct val="20000"/>
                </a:spcBef>
                <a:buFontTx/>
                <a:buNone/>
                <a:defRPr lang="ko-KR" altLang="en-US" sz="1800" b="1" kern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400" dirty="0">
                  <a:solidFill>
                    <a:schemeClr val="bg1"/>
                  </a:solidFill>
                </a:rPr>
                <a:t>Calculating </a:t>
              </a:r>
              <a:r>
                <a:rPr lang="en-US" altLang="ko-KR" sz="1400" dirty="0" err="1">
                  <a:solidFill>
                    <a:schemeClr val="bg1"/>
                  </a:solidFill>
                </a:rPr>
                <a:t>meam</a:t>
              </a:r>
              <a:r>
                <a:rPr lang="en-US" altLang="ko-KR" sz="1400" dirty="0">
                  <a:solidFill>
                    <a:schemeClr val="bg1"/>
                  </a:solidFill>
                </a:rPr>
                <a:t> </a:t>
              </a:r>
              <a:r>
                <a:rPr lang="en" altLang="ko-KR" sz="1400" dirty="0">
                  <a:solidFill>
                    <a:schemeClr val="bg1"/>
                  </a:solidFill>
                </a:rPr>
                <a:t>GK2A </a:t>
              </a:r>
              <a:r>
                <a:rPr lang="en-US" altLang="ko-KR" sz="1400" dirty="0">
                  <a:solidFill>
                    <a:schemeClr val="bg1"/>
                  </a:solidFill>
                </a:rPr>
                <a:t>AMV</a:t>
              </a:r>
              <a:r>
                <a:rPr lang="en" altLang="ko-KR" sz="1400" dirty="0">
                  <a:solidFill>
                    <a:schemeClr val="bg1"/>
                  </a:solidFill>
                </a:rPr>
                <a:t> </a:t>
              </a:r>
              <a:endParaRPr lang="e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179512" y="2456254"/>
              <a:ext cx="360040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452684" y="2456254"/>
              <a:ext cx="72008" cy="72008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364348" y="2456254"/>
              <a:ext cx="72008" cy="720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280374" y="2456254"/>
              <a:ext cx="72008" cy="7200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3"/>
            <a:srcRect t="41129"/>
            <a:stretch/>
          </p:blipFill>
          <p:spPr>
            <a:xfrm>
              <a:off x="2100295" y="2045637"/>
              <a:ext cx="6664770" cy="201000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8B0CC9-DE46-4930-8DEA-8E219FB3FEE7}"/>
                </a:ext>
              </a:extLst>
            </p:cNvPr>
            <p:cNvSpPr txBox="1"/>
            <p:nvPr/>
          </p:nvSpPr>
          <p:spPr>
            <a:xfrm>
              <a:off x="1893174" y="994949"/>
              <a:ext cx="1440160" cy="95410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/>
                <a:t>Selecting AMVs of VIS, SWIR, IR in 700~1000hPa</a:t>
              </a:r>
              <a:endParaRPr lang="ko-KR" altLang="en-US" sz="14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EC24EC3-B03F-47B0-B682-015BE48F7C73}"/>
                </a:ext>
              </a:extLst>
            </p:cNvPr>
            <p:cNvSpPr txBox="1"/>
            <p:nvPr/>
          </p:nvSpPr>
          <p:spPr>
            <a:xfrm>
              <a:off x="3701432" y="931410"/>
              <a:ext cx="1590648" cy="116955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/>
                <a:t>Making 2-D arrays with 0.5x0.5km</a:t>
              </a:r>
              <a:r>
                <a:rPr lang="ko-KR" altLang="en-US" sz="1400" dirty="0"/>
                <a:t> </a:t>
              </a:r>
              <a:r>
                <a:rPr lang="en-US" altLang="ko-KR" sz="1400" dirty="0"/>
                <a:t>for</a:t>
              </a:r>
              <a:r>
                <a:rPr lang="ko-KR" altLang="en-US" sz="1400" dirty="0"/>
                <a:t> </a:t>
              </a:r>
              <a:r>
                <a:rPr lang="en-US" altLang="ko-KR" sz="1400" dirty="0"/>
                <a:t>VIS</a:t>
              </a:r>
              <a:r>
                <a:rPr lang="ko-KR" altLang="en-US" sz="1400" dirty="0"/>
                <a:t> </a:t>
              </a:r>
              <a:r>
                <a:rPr lang="en-US" altLang="ko-KR" sz="1400" dirty="0"/>
                <a:t>&amp;</a:t>
              </a:r>
              <a:r>
                <a:rPr lang="ko-KR" altLang="en-US" sz="1400" dirty="0"/>
                <a:t> </a:t>
              </a:r>
              <a:r>
                <a:rPr lang="en-US" altLang="ko-KR" sz="1400" dirty="0"/>
                <a:t>2x2km</a:t>
              </a:r>
              <a:r>
                <a:rPr lang="ko-KR" altLang="en-US" sz="1400" dirty="0"/>
                <a:t> </a:t>
              </a:r>
              <a:r>
                <a:rPr lang="en-US" altLang="ko-KR" sz="1400" dirty="0"/>
                <a:t>for</a:t>
              </a:r>
              <a:r>
                <a:rPr lang="ko-KR" altLang="en-US" sz="1400" dirty="0"/>
                <a:t> </a:t>
              </a:r>
              <a:r>
                <a:rPr lang="en-US" altLang="ko-KR" sz="1400" dirty="0"/>
                <a:t>SWIR</a:t>
              </a:r>
              <a:r>
                <a:rPr lang="ko-KR" altLang="en-US" sz="1400" dirty="0"/>
                <a:t> </a:t>
              </a:r>
              <a:r>
                <a:rPr lang="en-US" altLang="ko-KR" sz="1400" dirty="0"/>
                <a:t>&amp; IR</a:t>
              </a:r>
              <a:endParaRPr lang="ko-KR" altLang="en-US" sz="14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4565498-9ECA-4B8C-BF32-F3E8BFBFA24D}"/>
                </a:ext>
              </a:extLst>
            </p:cNvPr>
            <p:cNvSpPr txBox="1"/>
            <p:nvPr/>
          </p:nvSpPr>
          <p:spPr>
            <a:xfrm>
              <a:off x="7448798" y="1066574"/>
              <a:ext cx="1588847" cy="95410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/>
                <a:t>Calculating mean GK2A AMV </a:t>
              </a:r>
              <a:r>
                <a:rPr lang="en-US" altLang="ko-KR" sz="1400" dirty="0"/>
                <a:t>with 2x2km</a:t>
              </a:r>
              <a:endParaRPr lang="ko-KR" altLang="en-US" sz="14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B27BC90-B29C-4971-BF05-8B079AA73A9C}"/>
                </a:ext>
              </a:extLst>
            </p:cNvPr>
            <p:cNvSpPr txBox="1"/>
            <p:nvPr/>
          </p:nvSpPr>
          <p:spPr>
            <a:xfrm>
              <a:off x="5580112" y="934833"/>
              <a:ext cx="1440160" cy="116955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/>
                <a:t>Converting spatial resolution from 0.5km to 2km for VIS</a:t>
              </a:r>
              <a:endParaRPr lang="ko-KR" altLang="en-US" sz="1400" dirty="0"/>
            </a:p>
          </p:txBody>
        </p:sp>
        <p:sp>
          <p:nvSpPr>
            <p:cNvPr id="8" name="화살표: 오른쪽 7">
              <a:extLst>
                <a:ext uri="{FF2B5EF4-FFF2-40B4-BE49-F238E27FC236}">
                  <a16:creationId xmlns:a16="http://schemas.microsoft.com/office/drawing/2014/main" id="{19CE62CE-50BD-42A1-ABDB-E87FF5D53160}"/>
                </a:ext>
              </a:extLst>
            </p:cNvPr>
            <p:cNvSpPr/>
            <p:nvPr/>
          </p:nvSpPr>
          <p:spPr>
            <a:xfrm>
              <a:off x="3376030" y="1416442"/>
              <a:ext cx="277796" cy="217429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화살표: 오른쪽 26">
              <a:extLst>
                <a:ext uri="{FF2B5EF4-FFF2-40B4-BE49-F238E27FC236}">
                  <a16:creationId xmlns:a16="http://schemas.microsoft.com/office/drawing/2014/main" id="{1B6F1D8C-2F5A-407B-8FF8-B86A71580B2E}"/>
                </a:ext>
              </a:extLst>
            </p:cNvPr>
            <p:cNvSpPr/>
            <p:nvPr/>
          </p:nvSpPr>
          <p:spPr>
            <a:xfrm>
              <a:off x="5302316" y="1407472"/>
              <a:ext cx="277796" cy="217429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화살표: 오른쪽 27">
              <a:extLst>
                <a:ext uri="{FF2B5EF4-FFF2-40B4-BE49-F238E27FC236}">
                  <a16:creationId xmlns:a16="http://schemas.microsoft.com/office/drawing/2014/main" id="{E4D8A56A-1A3A-4B7F-BA07-7562F190F125}"/>
                </a:ext>
              </a:extLst>
            </p:cNvPr>
            <p:cNvSpPr/>
            <p:nvPr/>
          </p:nvSpPr>
          <p:spPr>
            <a:xfrm>
              <a:off x="7083315" y="1446737"/>
              <a:ext cx="277796" cy="217429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33AB94B2-DF88-46EC-BA32-4B3D0DC1B6C2}"/>
              </a:ext>
            </a:extLst>
          </p:cNvPr>
          <p:cNvGrpSpPr/>
          <p:nvPr/>
        </p:nvGrpSpPr>
        <p:grpSpPr>
          <a:xfrm>
            <a:off x="-54136" y="3959761"/>
            <a:ext cx="9011282" cy="2631729"/>
            <a:chOff x="-87146" y="3991445"/>
            <a:chExt cx="9011282" cy="2631729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F8691FFA-DC53-4441-B662-5ADA9C327CF4}"/>
                </a:ext>
              </a:extLst>
            </p:cNvPr>
            <p:cNvGrpSpPr/>
            <p:nvPr/>
          </p:nvGrpSpPr>
          <p:grpSpPr>
            <a:xfrm>
              <a:off x="-87146" y="4617251"/>
              <a:ext cx="2349437" cy="1377832"/>
              <a:chOff x="62323" y="4365104"/>
              <a:chExt cx="2154969" cy="1080120"/>
            </a:xfrm>
          </p:grpSpPr>
          <p:sp>
            <p:nvSpPr>
              <p:cNvPr id="19" name="모서리가 둥근 직사각형 18"/>
              <p:cNvSpPr/>
              <p:nvPr/>
            </p:nvSpPr>
            <p:spPr>
              <a:xfrm>
                <a:off x="129060" y="4365104"/>
                <a:ext cx="2088232" cy="108012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  <a:shade val="30000"/>
                      <a:satMod val="115000"/>
                    </a:schemeClr>
                  </a:gs>
                  <a:gs pos="50000">
                    <a:schemeClr val="tx1">
                      <a:lumMod val="50000"/>
                      <a:lumOff val="50000"/>
                      <a:shade val="67500"/>
                      <a:satMod val="115000"/>
                    </a:schemeClr>
                  </a:gs>
                  <a:gs pos="100000">
                    <a:schemeClr val="tx1">
                      <a:lumMod val="50000"/>
                      <a:lumOff val="50000"/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직사각형 19"/>
              <p:cNvSpPr/>
              <p:nvPr/>
            </p:nvSpPr>
            <p:spPr>
              <a:xfrm>
                <a:off x="62323" y="4365104"/>
                <a:ext cx="547260" cy="10801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524692" y="4365104"/>
                <a:ext cx="80649" cy="108012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직사각형 21"/>
              <p:cNvSpPr/>
              <p:nvPr/>
            </p:nvSpPr>
            <p:spPr>
              <a:xfrm>
                <a:off x="428192" y="4365104"/>
                <a:ext cx="80649" cy="108012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직사각형 22"/>
              <p:cNvSpPr/>
              <p:nvPr/>
            </p:nvSpPr>
            <p:spPr>
              <a:xfrm>
                <a:off x="331692" y="4365104"/>
                <a:ext cx="80649" cy="108012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4"/>
            <a:srcRect b="28934"/>
            <a:stretch/>
          </p:blipFill>
          <p:spPr>
            <a:xfrm>
              <a:off x="2299511" y="4564804"/>
              <a:ext cx="6480720" cy="1569454"/>
            </a:xfrm>
            <a:prstGeom prst="rect">
              <a:avLst/>
            </a:prstGeom>
          </p:spPr>
        </p:pic>
        <p:sp>
          <p:nvSpPr>
            <p:cNvPr id="277" name="텍스트 개체 틀 3"/>
            <p:cNvSpPr txBox="1">
              <a:spLocks/>
            </p:cNvSpPr>
            <p:nvPr/>
          </p:nvSpPr>
          <p:spPr>
            <a:xfrm>
              <a:off x="367217" y="4684420"/>
              <a:ext cx="1826651" cy="144983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1" hangingPunct="1">
                <a:spcBef>
                  <a:spcPct val="20000"/>
                </a:spcBef>
                <a:buFontTx/>
                <a:buNone/>
                <a:defRPr lang="ko-KR" altLang="en-US" sz="1800" b="1" kern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" altLang="en-US" sz="1400" dirty="0">
                  <a:solidFill>
                    <a:schemeClr val="bg1"/>
                  </a:solidFill>
                </a:rPr>
                <a:t>Spatio-temporal </a:t>
              </a:r>
            </a:p>
            <a:p>
              <a:pPr algn="ctr"/>
              <a:r>
                <a:rPr lang="en" altLang="en-US" sz="1400" dirty="0">
                  <a:solidFill>
                    <a:schemeClr val="bg1"/>
                  </a:solidFill>
                </a:rPr>
                <a:t>matching </a:t>
              </a:r>
              <a:r>
                <a:rPr lang="en-US" altLang="en-US" sz="1400" dirty="0" err="1">
                  <a:solidFill>
                    <a:schemeClr val="bg1"/>
                  </a:solidFill>
                </a:rPr>
                <a:t>btwn</a:t>
              </a:r>
              <a:r>
                <a:rPr lang="en-US" altLang="en-US" sz="1400" dirty="0">
                  <a:solidFill>
                    <a:schemeClr val="bg1"/>
                  </a:solidFill>
                </a:rPr>
                <a:t> mean </a:t>
              </a:r>
              <a:r>
                <a:rPr lang="en" altLang="ko-KR" sz="1400" dirty="0">
                  <a:solidFill>
                    <a:schemeClr val="bg1"/>
                  </a:solidFill>
                </a:rPr>
                <a:t>GK2A AMV &amp;</a:t>
              </a:r>
              <a:br>
                <a:rPr lang="en-US" altLang="ko-KR" sz="1400" dirty="0">
                  <a:solidFill>
                    <a:schemeClr val="bg1"/>
                  </a:solidFill>
                </a:rPr>
              </a:br>
              <a:r>
                <a:rPr lang="en" altLang="ko-KR" sz="1400" dirty="0">
                  <a:solidFill>
                    <a:schemeClr val="bg1"/>
                  </a:solidFill>
                </a:rPr>
                <a:t>ASCAT SSW </a:t>
              </a:r>
              <a:br>
                <a:rPr lang="en-US" altLang="ko-KR" sz="1400" dirty="0">
                  <a:solidFill>
                    <a:schemeClr val="bg1"/>
                  </a:solidFill>
                </a:rPr>
              </a:br>
              <a:endParaRPr lang="en" alt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9" name="직선 연결선 8"/>
            <p:cNvCxnSpPr/>
            <p:nvPr/>
          </p:nvCxnSpPr>
          <p:spPr>
            <a:xfrm flipH="1">
              <a:off x="-14387" y="3991445"/>
              <a:ext cx="8938523" cy="39352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30C4F6F-C8EF-4AF5-AB72-75A3D849BAD1}"/>
                </a:ext>
              </a:extLst>
            </p:cNvPr>
            <p:cNvSpPr txBox="1"/>
            <p:nvPr/>
          </p:nvSpPr>
          <p:spPr>
            <a:xfrm>
              <a:off x="4250286" y="4130184"/>
              <a:ext cx="2628292" cy="24929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1300" b="1" dirty="0"/>
                <a:t>How to select GK2A SSW from mean GK2A AMV data</a:t>
              </a:r>
            </a:p>
            <a:p>
              <a:pPr marL="179388" indent="-179388" algn="just">
                <a:buFont typeface="+mj-lt"/>
                <a:buAutoNum type="arabicPeriod"/>
              </a:pPr>
              <a:r>
                <a:rPr lang="en-US" altLang="ko-KR" sz="1300" dirty="0"/>
                <a:t>Only</a:t>
              </a:r>
              <a:r>
                <a:rPr lang="ko-KR" altLang="en-US" sz="1300" dirty="0"/>
                <a:t> </a:t>
              </a:r>
              <a:r>
                <a:rPr lang="en-US" altLang="ko-KR" sz="1300" dirty="0"/>
                <a:t>when a typhoon exits in </a:t>
              </a:r>
              <a:r>
                <a:rPr lang="en-US" altLang="ko-KR" sz="1300" u="sng" dirty="0"/>
                <a:t>the extended LA(ELA) </a:t>
              </a:r>
            </a:p>
            <a:p>
              <a:pPr marL="179388" indent="-179388" algn="just">
                <a:buFont typeface="+mj-lt"/>
                <a:buAutoNum type="arabicPeriod"/>
              </a:pPr>
              <a:r>
                <a:rPr lang="en-US" altLang="ko-KR" sz="1300" dirty="0"/>
                <a:t>Two data of mean GK2A AMV and ASCAT SSW </a:t>
              </a:r>
              <a:r>
                <a:rPr lang="en-US" altLang="ko-KR" sz="1300" u="sng" dirty="0"/>
                <a:t>are less than 15 min</a:t>
              </a:r>
            </a:p>
            <a:p>
              <a:pPr marL="179388" indent="-179388" algn="just">
                <a:buFont typeface="+mj-lt"/>
                <a:buAutoNum type="arabicPeriod"/>
              </a:pPr>
              <a:r>
                <a:rPr lang="en-US" altLang="ko-KR" sz="1300" u="sng" dirty="0"/>
                <a:t>Area of ±10 degree from ADT typhoon center</a:t>
              </a:r>
            </a:p>
            <a:p>
              <a:pPr marL="179388" indent="-179388" algn="just">
                <a:buFont typeface="+mj-lt"/>
                <a:buAutoNum type="arabicPeriod"/>
              </a:pPr>
              <a:r>
                <a:rPr lang="en-US" altLang="ko-KR" sz="1300" dirty="0"/>
                <a:t>Finally, </a:t>
              </a:r>
              <a:r>
                <a:rPr lang="en-US" altLang="ko-KR" sz="1300" u="sng" dirty="0"/>
                <a:t>extracting data from mean GK2A AMV nearest ASCAT SSW </a:t>
              </a:r>
              <a:endParaRPr lang="ko-KR" altLang="en-US" sz="1300" u="sng" dirty="0"/>
            </a:p>
          </p:txBody>
        </p:sp>
      </p:grpSp>
    </p:spTree>
    <p:extLst>
      <p:ext uri="{BB962C8B-B14F-4D97-AF65-F5344CB8AC3E}">
        <p14:creationId xmlns:p14="http://schemas.microsoft.com/office/powerpoint/2010/main" val="62222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B28FD02D-AE52-41ED-B798-9E155D9573B1}"/>
              </a:ext>
            </a:extLst>
          </p:cNvPr>
          <p:cNvGrpSpPr/>
          <p:nvPr/>
        </p:nvGrpSpPr>
        <p:grpSpPr>
          <a:xfrm>
            <a:off x="152981" y="3895201"/>
            <a:ext cx="4854368" cy="2329239"/>
            <a:chOff x="145331" y="3995115"/>
            <a:chExt cx="4547985" cy="2048697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917"/>
            <a:stretch/>
          </p:blipFill>
          <p:spPr>
            <a:xfrm>
              <a:off x="145331" y="3995115"/>
              <a:ext cx="2067914" cy="2048697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4632" y="3995116"/>
              <a:ext cx="2458684" cy="2026069"/>
            </a:xfrm>
            <a:prstGeom prst="rect">
              <a:avLst/>
            </a:prstGeom>
          </p:spPr>
        </p:pic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en-US" dirty="0"/>
              <a:t>Method </a:t>
            </a:r>
            <a:r>
              <a:rPr lang="en-US" altLang="ko-KR" dirty="0"/>
              <a:t>used to estimate GK2A SSWs</a:t>
            </a:r>
            <a:endParaRPr lang="en" altLang="en-US" dirty="0"/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15CBB6DF-5104-457E-B432-19F0380EAF6D}"/>
              </a:ext>
            </a:extLst>
          </p:cNvPr>
          <p:cNvGrpSpPr/>
          <p:nvPr/>
        </p:nvGrpSpPr>
        <p:grpSpPr>
          <a:xfrm>
            <a:off x="72515" y="806222"/>
            <a:ext cx="1824692" cy="376367"/>
            <a:chOff x="73380" y="1396449"/>
            <a:chExt cx="1824692" cy="376367"/>
          </a:xfrm>
        </p:grpSpPr>
        <p:sp>
          <p:nvSpPr>
            <p:cNvPr id="35" name="모서리가 둥근 직사각형 34"/>
            <p:cNvSpPr/>
            <p:nvPr/>
          </p:nvSpPr>
          <p:spPr>
            <a:xfrm>
              <a:off x="97872" y="1412776"/>
              <a:ext cx="1800200" cy="36004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  <a:shade val="30000"/>
                    <a:satMod val="115000"/>
                  </a:schemeClr>
                </a:gs>
                <a:gs pos="50000">
                  <a:schemeClr val="tx1">
                    <a:lumMod val="50000"/>
                    <a:lumOff val="50000"/>
                    <a:shade val="67500"/>
                    <a:satMod val="115000"/>
                  </a:schemeClr>
                </a:gs>
                <a:gs pos="100000">
                  <a:schemeClr val="tx1">
                    <a:lumMod val="50000"/>
                    <a:lumOff val="5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73380" y="1412776"/>
              <a:ext cx="360040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359078" y="1412776"/>
              <a:ext cx="54000" cy="36004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291432" y="1412776"/>
              <a:ext cx="54000" cy="36004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227588" y="1412776"/>
              <a:ext cx="54000" cy="36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텍스트 개체 틀 3"/>
            <p:cNvSpPr txBox="1">
              <a:spLocks/>
            </p:cNvSpPr>
            <p:nvPr/>
          </p:nvSpPr>
          <p:spPr>
            <a:xfrm>
              <a:off x="457912" y="1396449"/>
              <a:ext cx="1384480" cy="27053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1" hangingPunct="1">
                <a:spcBef>
                  <a:spcPct val="20000"/>
                </a:spcBef>
                <a:buFontTx/>
                <a:buNone/>
                <a:defRPr lang="ko-KR" altLang="en-US" sz="1800" b="1" kern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" altLang="ko-KR" spc="0" dirty="0">
                  <a:solidFill>
                    <a:schemeClr val="bg1"/>
                  </a:solidFill>
                </a:rPr>
                <a:t>Regression</a:t>
              </a:r>
              <a:endParaRPr lang="ko-KR" altLang="en-US" spc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954539" y="719040"/>
            <a:ext cx="3898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Wingdings" panose="05000000000000000000" pitchFamily="2" charset="2"/>
              <a:buChar char="§"/>
            </a:pPr>
            <a:r>
              <a:rPr lang="en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In previous studies </a:t>
            </a: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of Nonaka et al(2016)</a:t>
            </a:r>
            <a:r>
              <a:rPr lang="en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, wind speed(</a:t>
            </a:r>
            <a:r>
              <a:rPr lang="en-US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WS)</a:t>
            </a:r>
            <a:r>
              <a:rPr lang="en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 of </a:t>
            </a:r>
            <a:r>
              <a:rPr lang="en-US" altLang="ko-KR" sz="14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Himawari</a:t>
            </a: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 </a:t>
            </a:r>
            <a:r>
              <a:rPr lang="en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AMV </a:t>
            </a: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is </a:t>
            </a:r>
            <a:r>
              <a:rPr lang="en-US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highly correlated </a:t>
            </a: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(0.75~0.84) </a:t>
            </a:r>
            <a:r>
              <a:rPr lang="en-US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with that of </a:t>
            </a:r>
            <a:r>
              <a:rPr lang="en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ASCAT  </a:t>
            </a:r>
            <a:r>
              <a:rPr lang="en-US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SSW</a:t>
            </a:r>
            <a:r>
              <a:rPr lang="en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:</a:t>
            </a:r>
            <a:endParaRPr lang="en-US" altLang="ko-KR" sz="14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0000"/>
              </a:solidFill>
              <a:latin typeface="맑은 고딕" panose="020B0503020000020004" pitchFamily="50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2E529103-1260-43E7-A42E-C98FAA5FE686}"/>
              </a:ext>
            </a:extLst>
          </p:cNvPr>
          <p:cNvGrpSpPr/>
          <p:nvPr/>
        </p:nvGrpSpPr>
        <p:grpSpPr>
          <a:xfrm>
            <a:off x="5044643" y="5885814"/>
            <a:ext cx="3970386" cy="381831"/>
            <a:chOff x="4604657" y="5029504"/>
            <a:chExt cx="4320481" cy="436360"/>
          </a:xfrm>
        </p:grpSpPr>
        <p:sp>
          <p:nvSpPr>
            <p:cNvPr id="28" name="모서리가 둥근 직사각형 27"/>
            <p:cNvSpPr/>
            <p:nvPr/>
          </p:nvSpPr>
          <p:spPr>
            <a:xfrm>
              <a:off x="4604657" y="5029504"/>
              <a:ext cx="4320481" cy="436360"/>
            </a:xfrm>
            <a:prstGeom prst="roundRect">
              <a:avLst>
                <a:gd name="adj" fmla="val 0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4668500" y="5101514"/>
                  <a:ext cx="4176464" cy="28138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altLang="ko-KR" sz="1600" b="1" i="1" spc="-15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  <m:sSub>
                          <m:sSubPr>
                            <m:ctrlPr>
                              <a:rPr lang="en-US" altLang="ko-KR" sz="1600" b="1" i="1" spc="-150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b="1" i="1" spc="-150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ko-KR" sz="1600" b="1" i="1" spc="-150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𝑨𝑺𝑪𝑨𝑻</m:t>
                            </m:r>
                          </m:sub>
                        </m:sSub>
                        <m:r>
                          <a:rPr lang="en-US" altLang="ko-KR" sz="1600" b="1" i="1" spc="-15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ko-KR" sz="1600" b="1" i="1" spc="-15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  <m:sSub>
                          <m:sSubPr>
                            <m:ctrlPr>
                              <a:rPr lang="en-US" altLang="ko-KR" sz="1600" b="1" i="1" spc="-150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b="1" i="1" spc="-150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ko-KR" sz="1600" b="1" i="1" spc="-150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𝑨𝑴𝑽</m:t>
                            </m:r>
                          </m:sub>
                        </m:sSub>
                        <m:r>
                          <a:rPr lang="en-US" altLang="ko-KR" sz="1600" b="1" i="1" spc="-15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/ (</m:t>
                        </m:r>
                        <m:r>
                          <a:rPr lang="en-US" altLang="ko-KR" sz="1600" b="1" i="1" spc="-15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ko-KR" sz="1600" b="1" i="1" spc="-15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ko-KR" sz="1600" b="1" i="1" spc="-15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𝟎𝟑</m:t>
                        </m:r>
                        <m:r>
                          <a:rPr lang="en-US" altLang="ko-KR" sz="1600" b="1" i="1" spc="-15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ko-KR" sz="1600" b="1" i="1" spc="-150" dirty="0" err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  <m:sSub>
                          <m:sSubPr>
                            <m:ctrlPr>
                              <a:rPr lang="en-US" altLang="ko-KR" sz="1600" b="1" i="1" spc="-150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b="1" i="1" spc="-150" dirty="0" err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ko-KR" sz="1600" b="1" i="1" spc="-150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𝑨𝑴𝑽</m:t>
                            </m:r>
                          </m:sub>
                        </m:sSub>
                        <m:r>
                          <a:rPr lang="en-US" altLang="ko-KR" sz="1600" b="1" i="1" spc="-15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ko-KR" sz="1600" b="1" i="1" spc="-15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ko-KR" sz="1600" b="1" i="1" spc="-15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ko-KR" sz="1600" b="1" i="1" spc="-15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𝟖𝟔</m:t>
                        </m:r>
                        <m:r>
                          <a:rPr lang="en-US" altLang="ko-KR" sz="1600" b="1" i="1" spc="-15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ko-KR" b="1" spc="-15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8500" y="5101514"/>
                  <a:ext cx="4176464" cy="281384"/>
                </a:xfrm>
                <a:prstGeom prst="rect">
                  <a:avLst/>
                </a:prstGeom>
                <a:blipFill>
                  <a:blip r:embed="rId5"/>
                  <a:stretch>
                    <a:fillRect b="-3750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직사각형 7"/>
          <p:cNvSpPr/>
          <p:nvPr/>
        </p:nvSpPr>
        <p:spPr>
          <a:xfrm>
            <a:off x="267090" y="3442829"/>
            <a:ext cx="41764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between Himawari-8 AMVs and ASCAT </a:t>
            </a:r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SSW</a:t>
            </a:r>
            <a:r>
              <a:rPr lang="en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within a radius of 1,000 km from the center of TCs from May to December 2015(left: wind speed; right : wind direction) (Nonaka et al. 2016)</a:t>
            </a:r>
            <a:endParaRPr lang="ko-KR" altLang="en-US" sz="1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21081" y="1073643"/>
            <a:ext cx="5057680" cy="2601064"/>
            <a:chOff x="35496" y="786953"/>
            <a:chExt cx="4494103" cy="2120945"/>
          </a:xfrm>
        </p:grpSpPr>
        <p:pic>
          <p:nvPicPr>
            <p:cNvPr id="19" name="그림 18"/>
            <p:cNvPicPr>
              <a:picLocks noChangeAspect="1"/>
            </p:cNvPicPr>
            <p:nvPr/>
          </p:nvPicPr>
          <p:blipFill rotWithShape="1">
            <a:blip r:embed="rId6"/>
            <a:srcRect l="2696" t="92599" r="2463"/>
            <a:stretch/>
          </p:blipFill>
          <p:spPr>
            <a:xfrm>
              <a:off x="2188393" y="2648655"/>
              <a:ext cx="2261964" cy="144890"/>
            </a:xfrm>
            <a:prstGeom prst="rect">
              <a:avLst/>
            </a:prstGeom>
          </p:spPr>
        </p:pic>
        <p:pic>
          <p:nvPicPr>
            <p:cNvPr id="18" name="그림 17"/>
            <p:cNvPicPr>
              <a:picLocks noChangeAspect="1"/>
            </p:cNvPicPr>
            <p:nvPr/>
          </p:nvPicPr>
          <p:blipFill rotWithShape="1">
            <a:blip r:embed="rId7"/>
            <a:srcRect l="13811" t="91626"/>
            <a:stretch/>
          </p:blipFill>
          <p:spPr>
            <a:xfrm>
              <a:off x="366310" y="2624877"/>
              <a:ext cx="2046932" cy="158281"/>
            </a:xfrm>
            <a:prstGeom prst="rect">
              <a:avLst/>
            </a:prstGeom>
          </p:spPr>
        </p:pic>
        <p:pic>
          <p:nvPicPr>
            <p:cNvPr id="3" name="그림 2"/>
            <p:cNvPicPr>
              <a:picLocks noChangeAspect="1"/>
            </p:cNvPicPr>
            <p:nvPr/>
          </p:nvPicPr>
          <p:blipFill rotWithShape="1">
            <a:blip r:embed="rId7"/>
            <a:srcRect l="13811" r="16796" b="13658"/>
            <a:stretch/>
          </p:blipFill>
          <p:spPr>
            <a:xfrm>
              <a:off x="222757" y="856914"/>
              <a:ext cx="1961272" cy="1778680"/>
            </a:xfrm>
            <a:prstGeom prst="rect">
              <a:avLst/>
            </a:prstGeom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6"/>
            <a:srcRect l="11713" r="2463" b="11229"/>
            <a:stretch/>
          </p:blipFill>
          <p:spPr>
            <a:xfrm>
              <a:off x="2155716" y="786953"/>
              <a:ext cx="2373883" cy="1894112"/>
            </a:xfrm>
            <a:prstGeom prst="rect">
              <a:avLst/>
            </a:prstGeom>
          </p:spPr>
        </p:pic>
        <p:pic>
          <p:nvPicPr>
            <p:cNvPr id="13" name="그림 12"/>
            <p:cNvPicPr>
              <a:picLocks noChangeAspect="1"/>
            </p:cNvPicPr>
            <p:nvPr/>
          </p:nvPicPr>
          <p:blipFill rotWithShape="1">
            <a:blip r:embed="rId7"/>
            <a:srcRect l="2547" r="89811"/>
            <a:stretch/>
          </p:blipFill>
          <p:spPr>
            <a:xfrm>
              <a:off x="35496" y="1017825"/>
              <a:ext cx="181495" cy="189007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614564" y="1657831"/>
                <a:ext cx="2501198" cy="246221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ko-KR" sz="16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sz="1600" i="1" dirty="0" smtClean="0">
                          <a:latin typeface="Cambria Math" panose="02040503050406030204" pitchFamily="18" charset="0"/>
                        </a:rPr>
                        <m:t>𝑊</m:t>
                      </m:r>
                      <m:sSub>
                        <m:sSubPr>
                          <m:ctrlPr>
                            <a:rPr lang="en-US" altLang="ko-KR" sz="16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i="1" dirty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ko-KR" sz="1600" b="0" i="1" dirty="0" smtClean="0">
                              <a:latin typeface="Cambria Math" panose="02040503050406030204" pitchFamily="18" charset="0"/>
                            </a:rPr>
                            <m:t>𝐴𝑆𝐶𝐴𝑇</m:t>
                          </m:r>
                        </m:sub>
                      </m:sSub>
                      <m:r>
                        <a:rPr lang="en-US" altLang="ko-KR" sz="1600" i="1" dirty="0">
                          <a:latin typeface="Cambria Math" panose="02040503050406030204" pitchFamily="18" charset="0"/>
                        </a:rPr>
                        <m:t> =0.76</m:t>
                      </m:r>
                      <m:r>
                        <a:rPr lang="en-US" altLang="ko-KR" sz="1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ko-KR" sz="16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sz="1600" i="1" dirty="0">
                          <a:latin typeface="Cambria Math" panose="02040503050406030204" pitchFamily="18" charset="0"/>
                        </a:rPr>
                        <m:t>𝑊</m:t>
                      </m:r>
                      <m:sSub>
                        <m:sSubPr>
                          <m:ctrlPr>
                            <a:rPr lang="en-US" altLang="ko-KR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i="1" dirty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ko-KR" sz="1600" b="0" i="1" dirty="0" smtClean="0">
                              <a:latin typeface="Cambria Math" panose="02040503050406030204" pitchFamily="18" charset="0"/>
                            </a:rPr>
                            <m:t>𝐴𝑀𝑉</m:t>
                          </m:r>
                        </m:sub>
                      </m:sSub>
                    </m:oMath>
                  </m:oMathPara>
                </a14:m>
                <a:endParaRPr lang="en-US" altLang="ko-KR" sz="16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4564" y="1657831"/>
                <a:ext cx="2501198" cy="246221"/>
              </a:xfrm>
              <a:prstGeom prst="rect">
                <a:avLst/>
              </a:prstGeom>
              <a:blipFill>
                <a:blip r:embed="rId8"/>
                <a:stretch>
                  <a:fillRect b="-17073"/>
                </a:stretch>
              </a:blipFill>
              <a:ln w="31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직사각형 28"/>
          <p:cNvSpPr/>
          <p:nvPr/>
        </p:nvSpPr>
        <p:spPr>
          <a:xfrm>
            <a:off x="4989582" y="5372588"/>
            <a:ext cx="400143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buFont typeface="Wingdings" panose="05000000000000000000" pitchFamily="2" charset="2"/>
              <a:buChar char="§"/>
            </a:pPr>
            <a:r>
              <a:rPr lang="en-US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The correlation relationship</a:t>
            </a:r>
            <a:r>
              <a:rPr lang="en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 </a:t>
            </a:r>
            <a:r>
              <a:rPr lang="en-US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using GK2A AMV and ASCAT wind in this study:</a:t>
            </a:r>
            <a:endParaRPr lang="ko-KR" altLang="en-US" sz="15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0000"/>
              </a:solidFill>
              <a:latin typeface="맑은 고딕" panose="020B0503020000020004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055" y="3054691"/>
            <a:ext cx="3128099" cy="2352502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9059D7E4-72E3-4F22-A95C-5732417645E1}"/>
              </a:ext>
            </a:extLst>
          </p:cNvPr>
          <p:cNvSpPr/>
          <p:nvPr/>
        </p:nvSpPr>
        <p:spPr>
          <a:xfrm>
            <a:off x="5007349" y="1943841"/>
            <a:ext cx="40076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Wingdings" panose="05000000000000000000" pitchFamily="2" charset="2"/>
              <a:buChar char="§"/>
            </a:pP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This study applied normalized wind speed </a:t>
            </a:r>
            <a:r>
              <a:rPr lang="en-US" altLang="ko-KR" sz="14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btwn</a:t>
            </a: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 AMV and ASCAT because </a:t>
            </a:r>
            <a:r>
              <a:rPr lang="en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the greater  the difference </a:t>
            </a:r>
            <a:r>
              <a:rPr lang="en-US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of </a:t>
            </a:r>
            <a:r>
              <a:rPr lang="en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speeds between </a:t>
            </a:r>
            <a:r>
              <a:rPr lang="en-US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GK2A </a:t>
            </a:r>
            <a:r>
              <a:rPr lang="en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AMV </a:t>
            </a:r>
            <a:r>
              <a:rPr lang="en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and </a:t>
            </a:r>
            <a:r>
              <a:rPr lang="en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ASCAT </a:t>
            </a:r>
            <a:r>
              <a:rPr lang="en-US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SSW as </a:t>
            </a: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t</a:t>
            </a:r>
            <a:r>
              <a:rPr lang="en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he the wind speed becomes stronger.</a:t>
            </a:r>
            <a:endParaRPr lang="ko-KR" altLang="en-US" sz="14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0000"/>
              </a:solidFill>
              <a:latin typeface="맑은 고딕" panose="020B0503020000020004" pitchFamily="50" charset="-127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A74D2186-E0A5-4953-89A9-BEDCFFA99B0F}"/>
              </a:ext>
            </a:extLst>
          </p:cNvPr>
          <p:cNvSpPr/>
          <p:nvPr/>
        </p:nvSpPr>
        <p:spPr>
          <a:xfrm>
            <a:off x="251520" y="6195521"/>
            <a:ext cx="41764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between </a:t>
            </a:r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GK2A </a:t>
            </a:r>
            <a:r>
              <a:rPr lang="en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AMVs and ASCAT </a:t>
            </a:r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SSWs</a:t>
            </a:r>
            <a:r>
              <a:rPr lang="en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</a:t>
            </a:r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July</a:t>
            </a:r>
            <a:r>
              <a:rPr lang="en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September</a:t>
            </a:r>
            <a:r>
              <a:rPr lang="en" altLang="ko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2020~2021(left: wind speed; right : wind direction)</a:t>
            </a:r>
            <a:endParaRPr lang="ko-KR" altLang="en-US" sz="1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76806AC9-4B0E-436F-A723-7EAAC4A6A690}"/>
              </a:ext>
            </a:extLst>
          </p:cNvPr>
          <p:cNvSpPr/>
          <p:nvPr/>
        </p:nvSpPr>
        <p:spPr>
          <a:xfrm rot="19444034">
            <a:off x="6860252" y="3404764"/>
            <a:ext cx="1366193" cy="633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3268343E-B11D-4A5A-B2DA-84E9F5F9356F}"/>
              </a:ext>
            </a:extLst>
          </p:cNvPr>
          <p:cNvSpPr/>
          <p:nvPr/>
        </p:nvSpPr>
        <p:spPr>
          <a:xfrm>
            <a:off x="4965572" y="5358417"/>
            <a:ext cx="4112097" cy="984406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614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en-US" dirty="0"/>
              <a:t>Verification </a:t>
            </a:r>
            <a:r>
              <a:rPr lang="en-US" altLang="ko-KR" dirty="0"/>
              <a:t>of results</a:t>
            </a:r>
            <a:endParaRPr lang="ko-KR" altLang="en-US" dirty="0">
              <a:solidFill>
                <a:srgbClr val="FFC000"/>
              </a:solidFill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FAE72B37-B40A-4F08-9A3B-1984C6AD4334}"/>
              </a:ext>
            </a:extLst>
          </p:cNvPr>
          <p:cNvGrpSpPr/>
          <p:nvPr/>
        </p:nvGrpSpPr>
        <p:grpSpPr>
          <a:xfrm>
            <a:off x="108746" y="895685"/>
            <a:ext cx="3777072" cy="360040"/>
            <a:chOff x="108746" y="895685"/>
            <a:chExt cx="3777072" cy="360040"/>
          </a:xfrm>
        </p:grpSpPr>
        <p:sp>
          <p:nvSpPr>
            <p:cNvPr id="16" name="모서리가 둥근 직사각형 15"/>
            <p:cNvSpPr/>
            <p:nvPr/>
          </p:nvSpPr>
          <p:spPr>
            <a:xfrm>
              <a:off x="141402" y="895685"/>
              <a:ext cx="3744416" cy="36004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5">
                    <a:shade val="30000"/>
                    <a:satMod val="115000"/>
                  </a:schemeClr>
                </a:gs>
                <a:gs pos="50000">
                  <a:schemeClr val="accent5">
                    <a:shade val="67500"/>
                    <a:satMod val="115000"/>
                  </a:schemeClr>
                </a:gs>
                <a:gs pos="100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108746" y="895685"/>
              <a:ext cx="360040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390082" y="895685"/>
              <a:ext cx="54000" cy="3600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318074" y="895685"/>
              <a:ext cx="54000" cy="36004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237902" y="895685"/>
              <a:ext cx="54000" cy="36004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텍스트 개체 틀 3"/>
            <p:cNvSpPr txBox="1">
              <a:spLocks/>
            </p:cNvSpPr>
            <p:nvPr/>
          </p:nvSpPr>
          <p:spPr>
            <a:xfrm>
              <a:off x="501442" y="944373"/>
              <a:ext cx="3240360" cy="27053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1" hangingPunct="1">
                <a:spcBef>
                  <a:spcPct val="20000"/>
                </a:spcBef>
                <a:buFontTx/>
                <a:buNone/>
                <a:defRPr lang="ko-KR" altLang="en-US" sz="1800" b="1" kern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" altLang="en-US" sz="1600" spc="0" dirty="0">
                  <a:solidFill>
                    <a:schemeClr val="bg1"/>
                  </a:solidFill>
                </a:rPr>
                <a:t>Algorithm verification result(2)</a:t>
              </a:r>
            </a:p>
          </p:txBody>
        </p:sp>
      </p:grpSp>
      <p:sp>
        <p:nvSpPr>
          <p:cNvPr id="32" name="내용 개체 틀 2"/>
          <p:cNvSpPr txBox="1">
            <a:spLocks/>
          </p:cNvSpPr>
          <p:nvPr/>
        </p:nvSpPr>
        <p:spPr>
          <a:xfrm>
            <a:off x="207846" y="1315503"/>
            <a:ext cx="4448063" cy="3697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14300" indent="-114300" algn="l" defTabSz="914400" rtl="0" eaLnBrk="1" latinLnBrk="0" hangingPunct="1">
              <a:lnSpc>
                <a:spcPct val="130000"/>
              </a:lnSpc>
              <a:spcBef>
                <a:spcPct val="20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lang="ko-KR" altLang="en-US" sz="14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/>
              <a:buChar char="–"/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/>
              <a:buChar char="–"/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/>
              <a:buChar char="»"/>
              <a:defRPr lang="ko-KR" altLang="en-US" sz="1600" kern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" altLang="en-US" sz="1600" b="1" spc="0" dirty="0">
                <a:solidFill>
                  <a:schemeClr val="tx1"/>
                </a:solidFill>
                <a:latin typeface="+mn-ea"/>
                <a:ea typeface="+mn-ea"/>
              </a:rPr>
              <a:t>Verification </a:t>
            </a:r>
            <a:r>
              <a:rPr lang="en-US" altLang="ko-KR" sz="1600" b="1" spc="0" dirty="0">
                <a:solidFill>
                  <a:schemeClr val="tx1"/>
                </a:solidFill>
                <a:latin typeface="+mn-ea"/>
                <a:ea typeface="+mn-ea"/>
              </a:rPr>
              <a:t>using</a:t>
            </a:r>
            <a:r>
              <a:rPr lang="en" altLang="ko-KR" sz="1600" b="1" spc="0" dirty="0">
                <a:solidFill>
                  <a:schemeClr val="tx1"/>
                </a:solidFill>
                <a:latin typeface="+mn-ea"/>
                <a:ea typeface="+mn-ea"/>
              </a:rPr>
              <a:t> ASCAT </a:t>
            </a:r>
            <a:r>
              <a:rPr lang="en-US" altLang="en-US" sz="1600" b="1" spc="0" dirty="0">
                <a:solidFill>
                  <a:schemeClr val="tx1"/>
                </a:solidFill>
                <a:latin typeface="+mn-ea"/>
                <a:ea typeface="+mn-ea"/>
              </a:rPr>
              <a:t>SSW</a:t>
            </a:r>
            <a:r>
              <a:rPr lang="en-US" altLang="ko-KR" sz="1600" b="1" spc="0" dirty="0">
                <a:solidFill>
                  <a:schemeClr val="tx1"/>
                </a:solidFill>
                <a:latin typeface="+mn-ea"/>
                <a:ea typeface="+mn-ea"/>
              </a:rPr>
              <a:t>s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" altLang="en-US" sz="1600" spc="0" dirty="0">
                <a:solidFill>
                  <a:schemeClr val="tx1"/>
                </a:solidFill>
                <a:latin typeface="+mn-ea"/>
                <a:ea typeface="+mn-ea"/>
              </a:rPr>
              <a:t>Verification Period </a:t>
            </a:r>
            <a:r>
              <a:rPr lang="en" altLang="ko-KR" sz="1600" spc="0" dirty="0">
                <a:solidFill>
                  <a:schemeClr val="tx1"/>
                </a:solidFill>
                <a:latin typeface="+mn-ea"/>
                <a:ea typeface="+mn-ea"/>
              </a:rPr>
              <a:t>: </a:t>
            </a:r>
            <a:r>
              <a:rPr lang="en" altLang="en-US" sz="1600" spc="0" dirty="0">
                <a:solidFill>
                  <a:schemeClr val="tx1"/>
                </a:solidFill>
                <a:latin typeface="+mn-ea"/>
                <a:ea typeface="+mn-ea"/>
              </a:rPr>
              <a:t>Typhoon Cases </a:t>
            </a:r>
            <a:r>
              <a:rPr lang="en-US" altLang="ko-KR" sz="1600" spc="0" dirty="0">
                <a:solidFill>
                  <a:schemeClr val="tx1"/>
                </a:solidFill>
                <a:latin typeface="+mn-ea"/>
                <a:ea typeface="+mn-ea"/>
              </a:rPr>
              <a:t>from </a:t>
            </a:r>
            <a:r>
              <a:rPr lang="en" altLang="ko-KR" sz="1600" spc="0" dirty="0">
                <a:solidFill>
                  <a:schemeClr val="tx1"/>
                </a:solidFill>
                <a:latin typeface="+mn-ea"/>
                <a:ea typeface="+mn-ea"/>
              </a:rPr>
              <a:t>August </a:t>
            </a:r>
            <a:r>
              <a:rPr lang="en-US" altLang="ko-KR" sz="1600" spc="0" dirty="0">
                <a:solidFill>
                  <a:schemeClr val="tx1"/>
                </a:solidFill>
                <a:latin typeface="+mn-ea"/>
                <a:ea typeface="+mn-ea"/>
              </a:rPr>
              <a:t>to </a:t>
            </a:r>
            <a:r>
              <a:rPr lang="en" altLang="ko-KR" sz="1600" spc="0" dirty="0">
                <a:solidFill>
                  <a:schemeClr val="tx1"/>
                </a:solidFill>
                <a:latin typeface="+mn-ea"/>
                <a:ea typeface="+mn-ea"/>
              </a:rPr>
              <a:t>September </a:t>
            </a:r>
            <a:r>
              <a:rPr lang="en-US" altLang="ko-KR" sz="1600" spc="0" dirty="0">
                <a:solidFill>
                  <a:schemeClr val="tx1"/>
                </a:solidFill>
                <a:latin typeface="+mn-ea"/>
                <a:ea typeface="+mn-ea"/>
              </a:rPr>
              <a:t>2019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" altLang="en-US" sz="1600" b="1" spc="0" dirty="0">
                <a:solidFill>
                  <a:schemeClr val="tx1"/>
                </a:solidFill>
              </a:rPr>
              <a:t>Verification result</a:t>
            </a:r>
            <a:r>
              <a:rPr lang="en-US" altLang="ko-KR" sz="1600" b="1" spc="0" dirty="0">
                <a:solidFill>
                  <a:schemeClr val="tx1"/>
                </a:solidFill>
              </a:rPr>
              <a:t>s for </a:t>
            </a:r>
            <a:r>
              <a:rPr lang="en" altLang="ko-KR" sz="1600" b="1" spc="-100" dirty="0">
                <a:sym typeface="Wingdings" panose="05000000000000000000" pitchFamily="2" charset="2"/>
              </a:rPr>
              <a:t>QI &gt; 0.80 </a:t>
            </a:r>
            <a:r>
              <a:rPr lang="en" altLang="en-US" sz="1600" b="1" spc="0" dirty="0">
                <a:solidFill>
                  <a:schemeClr val="tx1"/>
                </a:solidFill>
              </a:rPr>
              <a:t> </a:t>
            </a:r>
            <a:br>
              <a:rPr lang="en-US" altLang="ko-KR" sz="1600" b="1" spc="0" dirty="0">
                <a:solidFill>
                  <a:schemeClr val="tx1"/>
                </a:solidFill>
              </a:rPr>
            </a:br>
            <a:r>
              <a:rPr lang="en-US" altLang="ko-KR" sz="2000" b="1" spc="0" dirty="0">
                <a:solidFill>
                  <a:schemeClr val="tx1"/>
                </a:solidFill>
              </a:rPr>
              <a:t> </a:t>
            </a:r>
            <a:r>
              <a:rPr lang="en-US" altLang="ko-KR" sz="1200" b="1" spc="0" dirty="0">
                <a:solidFill>
                  <a:schemeClr val="tx1"/>
                </a:solidFill>
              </a:rPr>
              <a:t>(a) GK2A AMV vs ASCAT    (b) GK2A SSW vs ASCAT</a:t>
            </a:r>
            <a:endParaRPr lang="en" altLang="ko-KR" sz="2000" b="1" spc="0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" altLang="ko-KR" sz="1600" spc="-100" dirty="0">
                <a:solidFill>
                  <a:schemeClr val="tx1"/>
                </a:solidFill>
              </a:rPr>
              <a:t>      </a:t>
            </a:r>
            <a:r>
              <a:rPr lang="en" altLang="ko-KR" sz="1600" b="1" spc="-1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" altLang="ko-KR" sz="1600" spc="-100" dirty="0">
                <a:solidFill>
                  <a:schemeClr val="tx1"/>
                </a:solidFill>
                <a:sym typeface="Wingdings" panose="05000000000000000000" pitchFamily="2" charset="2"/>
              </a:rPr>
              <a:t>Bias : 0.94 m/s     -0.20 m/s </a:t>
            </a:r>
            <a:br>
              <a:rPr lang="en-US" altLang="ko-KR" sz="1600" spc="-10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US" altLang="ko-KR" sz="1600" spc="-100" dirty="0">
                <a:solidFill>
                  <a:schemeClr val="tx1"/>
                </a:solidFill>
                <a:sym typeface="Wingdings" panose="05000000000000000000" pitchFamily="2" charset="2"/>
              </a:rPr>
              <a:t>    </a:t>
            </a:r>
            <a:r>
              <a:rPr lang="en" altLang="ko-KR" sz="1600" spc="-100" dirty="0">
                <a:solidFill>
                  <a:schemeClr val="tx1"/>
                </a:solidFill>
                <a:sym typeface="Wingdings" panose="05000000000000000000" pitchFamily="2" charset="2"/>
              </a:rPr>
              <a:t>RMSE : 2.70 m/s      1.77 m/s</a:t>
            </a:r>
            <a:endParaRPr lang="en-US" altLang="ko-KR" sz="1600" spc="-100" dirty="0">
              <a:solidFill>
                <a:schemeClr val="tx1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258BAC8-A1CD-4FD3-870A-4182BD5B387A}"/>
              </a:ext>
            </a:extLst>
          </p:cNvPr>
          <p:cNvSpPr/>
          <p:nvPr/>
        </p:nvSpPr>
        <p:spPr>
          <a:xfrm>
            <a:off x="4739879" y="3598423"/>
            <a:ext cx="3438726" cy="2910366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87118E2-BBDC-496D-88FF-66B8EB1C6FE0}"/>
              </a:ext>
            </a:extLst>
          </p:cNvPr>
          <p:cNvSpPr/>
          <p:nvPr/>
        </p:nvSpPr>
        <p:spPr>
          <a:xfrm>
            <a:off x="207846" y="2313347"/>
            <a:ext cx="4105679" cy="1463211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9DEAA0EA-1B09-4B89-A7E9-530B2D9B0AC5}"/>
              </a:ext>
            </a:extLst>
          </p:cNvPr>
          <p:cNvGrpSpPr/>
          <p:nvPr/>
        </p:nvGrpSpPr>
        <p:grpSpPr>
          <a:xfrm>
            <a:off x="4935868" y="1025137"/>
            <a:ext cx="3052812" cy="2511845"/>
            <a:chOff x="5101930" y="1241193"/>
            <a:chExt cx="2520000" cy="2100000"/>
          </a:xfrm>
        </p:grpSpPr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A4D2793B-937F-4A15-B204-843C3FCD5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1930" y="1241193"/>
              <a:ext cx="2520000" cy="21000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C2A7E79-2CCC-4308-981C-A831A036D0C5}"/>
                </a:ext>
              </a:extLst>
            </p:cNvPr>
            <p:cNvSpPr txBox="1"/>
            <p:nvPr/>
          </p:nvSpPr>
          <p:spPr>
            <a:xfrm>
              <a:off x="5358774" y="1313799"/>
              <a:ext cx="1759380" cy="283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" altLang="ko-K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ko-K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" altLang="ko-K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ko-KR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F5F04024-8CBD-435D-893F-508165601594}"/>
                </a:ext>
              </a:extLst>
            </p:cNvPr>
            <p:cNvSpPr/>
            <p:nvPr/>
          </p:nvSpPr>
          <p:spPr>
            <a:xfrm>
              <a:off x="6254058" y="2787550"/>
              <a:ext cx="864096" cy="20005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CBBBB557-4FA0-48C9-A1C6-0232FCAE33AF}"/>
              </a:ext>
            </a:extLst>
          </p:cNvPr>
          <p:cNvGrpSpPr/>
          <p:nvPr/>
        </p:nvGrpSpPr>
        <p:grpSpPr>
          <a:xfrm>
            <a:off x="5051370" y="3913476"/>
            <a:ext cx="2947400" cy="2487364"/>
            <a:chOff x="5239230" y="4302196"/>
            <a:chExt cx="2520000" cy="2100000"/>
          </a:xfrm>
        </p:grpSpPr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F631B71E-A471-4275-A54A-52648B60F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230" y="4302196"/>
              <a:ext cx="2520000" cy="21000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2243667-B538-4029-861A-BA91A5E01FEE}"/>
                </a:ext>
              </a:extLst>
            </p:cNvPr>
            <p:cNvSpPr txBox="1"/>
            <p:nvPr/>
          </p:nvSpPr>
          <p:spPr>
            <a:xfrm>
              <a:off x="5488540" y="4436628"/>
              <a:ext cx="1680676" cy="285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" altLang="ko-K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ko-K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" altLang="ko-K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ko-KR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E8CBF971-A261-4F25-A3FD-7AD10DCADA97}"/>
                </a:ext>
              </a:extLst>
            </p:cNvPr>
            <p:cNvSpPr/>
            <p:nvPr/>
          </p:nvSpPr>
          <p:spPr>
            <a:xfrm>
              <a:off x="6387933" y="5848553"/>
              <a:ext cx="864096" cy="20005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F993B5C-29E7-4EDA-9570-DF4C1DDA4644}"/>
              </a:ext>
            </a:extLst>
          </p:cNvPr>
          <p:cNvSpPr/>
          <p:nvPr/>
        </p:nvSpPr>
        <p:spPr>
          <a:xfrm>
            <a:off x="5267109" y="720425"/>
            <a:ext cx="2329227" cy="369332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pc="-100" dirty="0">
                <a:solidFill>
                  <a:srgbClr val="0000FF"/>
                </a:solidFill>
              </a:rPr>
              <a:t>GK2A AMV vs ASCAT </a:t>
            </a:r>
            <a:endParaRPr lang="ko-KR" altLang="en-US" dirty="0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AD51BCB9-2998-4EE5-8C04-82A376E96914}"/>
              </a:ext>
            </a:extLst>
          </p:cNvPr>
          <p:cNvSpPr/>
          <p:nvPr/>
        </p:nvSpPr>
        <p:spPr>
          <a:xfrm>
            <a:off x="5383594" y="3618666"/>
            <a:ext cx="2151295" cy="369332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pc="-100" dirty="0">
                <a:solidFill>
                  <a:srgbClr val="0000FF"/>
                </a:solidFill>
              </a:rPr>
              <a:t>GK2A SSW vs ASCAT</a:t>
            </a:r>
            <a:endParaRPr lang="ko-KR" altLang="en-US" dirty="0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C7D7DD92-6D56-45A3-986F-88F03E89FF9B}"/>
              </a:ext>
            </a:extLst>
          </p:cNvPr>
          <p:cNvSpPr/>
          <p:nvPr/>
        </p:nvSpPr>
        <p:spPr>
          <a:xfrm>
            <a:off x="141402" y="4857076"/>
            <a:ext cx="431674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※ QI (Quality Index) </a:t>
            </a:r>
          </a:p>
          <a:p>
            <a:r>
              <a:rPr lang="en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: </a:t>
            </a:r>
            <a:r>
              <a:rPr lang="e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Data quality evaluation </a:t>
            </a:r>
            <a:r>
              <a:rPr lang="en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based on </a:t>
            </a:r>
            <a:r>
              <a:rPr lang="e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homogeneity of time and space of vectors and similarity </a:t>
            </a:r>
            <a:r>
              <a:rPr lang="en-US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of</a:t>
            </a:r>
            <a:r>
              <a:rPr lang="en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numerical model winds</a:t>
            </a:r>
            <a:b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</a:br>
            <a:r>
              <a:rPr lang="en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: Wit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h</a:t>
            </a:r>
            <a:r>
              <a:rPr lang="e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the range of 0 ~1</a:t>
            </a:r>
            <a:r>
              <a:rPr lang="en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, the closer to 1, </a:t>
            </a:r>
            <a:r>
              <a:rPr lang="e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the better quality the </a:t>
            </a:r>
          </a:p>
          <a:p>
            <a:r>
              <a:rPr lang="e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vector.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A72F885-D98E-45C5-BA13-C7BF222980C0}"/>
              </a:ext>
            </a:extLst>
          </p:cNvPr>
          <p:cNvSpPr txBox="1"/>
          <p:nvPr/>
        </p:nvSpPr>
        <p:spPr>
          <a:xfrm>
            <a:off x="185607" y="3877489"/>
            <a:ext cx="4127918" cy="7848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179388" indent="-179388">
              <a:buFont typeface="Wingdings" panose="05000000000000000000" pitchFamily="2" charset="2"/>
              <a:buChar char="§"/>
            </a:pPr>
            <a:r>
              <a:rPr lang="en-US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In summary, a distribution of </a:t>
            </a:r>
            <a:r>
              <a:rPr lang="en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GK2A </a:t>
            </a:r>
            <a:r>
              <a:rPr lang="en-US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SSW</a:t>
            </a:r>
            <a:r>
              <a:rPr lang="en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is more </a:t>
            </a:r>
            <a:r>
              <a:rPr lang="en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sym typeface="Wingdings" panose="05000000000000000000" pitchFamily="2" charset="2"/>
              </a:rPr>
              <a:t>s</a:t>
            </a:r>
            <a:r>
              <a:rPr lang="en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sym typeface="Wingdings" panose="05000000000000000000" pitchFamily="2" charset="2"/>
              </a:rPr>
              <a:t>imilar to th</a:t>
            </a:r>
            <a:r>
              <a:rPr lang="en-US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sym typeface="Wingdings" panose="05000000000000000000" pitchFamily="2" charset="2"/>
              </a:rPr>
              <a:t>at of</a:t>
            </a:r>
            <a:r>
              <a:rPr lang="en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lang="en-US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sym typeface="Wingdings" panose="05000000000000000000" pitchFamily="2" charset="2"/>
              </a:rPr>
              <a:t>ASCAT SSW</a:t>
            </a:r>
            <a:r>
              <a:rPr lang="en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lang="en-US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sym typeface="Wingdings" panose="05000000000000000000" pitchFamily="2" charset="2"/>
              </a:rPr>
              <a:t>than</a:t>
            </a:r>
            <a:r>
              <a:rPr lang="en-US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 GK2A AMV with</a:t>
            </a:r>
            <a:r>
              <a:rPr lang="ko-KR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a little bias</a:t>
            </a:r>
            <a:r>
              <a:rPr lang="ko-KR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and</a:t>
            </a:r>
            <a:r>
              <a:rPr lang="ko-KR" altLang="en-US" sz="1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</a:rPr>
              <a:t>RMSE</a:t>
            </a:r>
            <a:r>
              <a:rPr lang="en" altLang="ko-KR" sz="1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00"/>
                </a:solidFill>
                <a:latin typeface="맑은 고딕" panose="020B0503020000020004" pitchFamily="50" charset="-127"/>
                <a:sym typeface="Wingdings" panose="05000000000000000000" pitchFamily="2" charset="2"/>
              </a:rPr>
              <a:t>.</a:t>
            </a:r>
            <a:endParaRPr lang="ko-KR" altLang="en-US" sz="15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0000"/>
              </a:solidFill>
              <a:latin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5723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en-US" dirty="0"/>
              <a:t>Verification </a:t>
            </a:r>
            <a:r>
              <a:rPr lang="en-US" altLang="ko-KR" dirty="0"/>
              <a:t>of results</a:t>
            </a:r>
            <a:endParaRPr lang="ko-KR" altLang="en-US" dirty="0">
              <a:solidFill>
                <a:srgbClr val="FFC000"/>
              </a:solidFill>
            </a:endParaRPr>
          </a:p>
        </p:txBody>
      </p:sp>
      <p:sp>
        <p:nvSpPr>
          <p:cNvPr id="32" name="내용 개체 틀 2"/>
          <p:cNvSpPr txBox="1">
            <a:spLocks/>
          </p:cNvSpPr>
          <p:nvPr/>
        </p:nvSpPr>
        <p:spPr>
          <a:xfrm>
            <a:off x="198568" y="1518830"/>
            <a:ext cx="4068896" cy="3720929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14300" indent="-114300" algn="l" defTabSz="914400" rtl="0" eaLnBrk="1" latinLnBrk="0" hangingPunct="1">
              <a:lnSpc>
                <a:spcPct val="130000"/>
              </a:lnSpc>
              <a:spcBef>
                <a:spcPct val="20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lang="ko-KR" altLang="en-US" sz="14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/>
              <a:buChar char="–"/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/>
              <a:buChar char="–"/>
              <a:defRPr lang="ko-KR" altLang="en-US" sz="1600" kern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/>
              <a:buChar char="»"/>
              <a:defRPr lang="ko-KR" altLang="en-US" sz="1600" kern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" altLang="en-US" sz="1600" b="1" spc="0" dirty="0">
                <a:solidFill>
                  <a:schemeClr val="tx1"/>
                </a:solidFill>
                <a:latin typeface="+mn-ea"/>
                <a:ea typeface="+mn-ea"/>
              </a:rPr>
              <a:t>Verification data </a:t>
            </a:r>
            <a:r>
              <a:rPr lang="en" altLang="ko-KR" sz="1600" b="1" spc="0" dirty="0">
                <a:solidFill>
                  <a:schemeClr val="tx1"/>
                </a:solidFill>
                <a:latin typeface="+mn-ea"/>
                <a:ea typeface="+mn-ea"/>
              </a:rPr>
              <a:t>: </a:t>
            </a:r>
            <a:r>
              <a:rPr lang="en" altLang="ko-KR" sz="1600" spc="0" dirty="0">
                <a:solidFill>
                  <a:schemeClr val="tx1"/>
                </a:solidFill>
                <a:latin typeface="+mn-ea"/>
                <a:ea typeface="+mn-ea"/>
              </a:rPr>
              <a:t>ASCAT </a:t>
            </a:r>
            <a:r>
              <a:rPr lang="en-US" altLang="en-US" sz="1600" spc="0" dirty="0">
                <a:solidFill>
                  <a:schemeClr val="tx1"/>
                </a:solidFill>
                <a:latin typeface="+mn-ea"/>
                <a:ea typeface="+mn-ea"/>
              </a:rPr>
              <a:t>SSWs</a:t>
            </a:r>
            <a:endParaRPr lang="en-US" altLang="ko-KR" sz="1600" spc="0" dirty="0"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" altLang="en-US" sz="1600" spc="0" dirty="0">
                <a:solidFill>
                  <a:schemeClr val="tx1"/>
                </a:solidFill>
                <a:latin typeface="+mn-ea"/>
                <a:ea typeface="+mn-ea"/>
              </a:rPr>
              <a:t>Verification Period </a:t>
            </a:r>
            <a:r>
              <a:rPr lang="en" altLang="ko-KR" sz="1600" spc="0" dirty="0">
                <a:solidFill>
                  <a:schemeClr val="tx1"/>
                </a:solidFill>
                <a:latin typeface="+mn-ea"/>
                <a:ea typeface="+mn-ea"/>
              </a:rPr>
              <a:t>: </a:t>
            </a:r>
            <a:r>
              <a:rPr lang="en" altLang="en-US" sz="1600" spc="0" dirty="0">
                <a:solidFill>
                  <a:schemeClr val="tx1"/>
                </a:solidFill>
                <a:latin typeface="+mn-ea"/>
                <a:ea typeface="+mn-ea"/>
              </a:rPr>
              <a:t>Typhoon Cases </a:t>
            </a:r>
            <a:r>
              <a:rPr lang="en-US" altLang="ko-KR" sz="1600" spc="0" dirty="0">
                <a:solidFill>
                  <a:schemeClr val="tx1"/>
                </a:solidFill>
                <a:latin typeface="+mn-ea"/>
                <a:ea typeface="+mn-ea"/>
              </a:rPr>
              <a:t>from </a:t>
            </a:r>
            <a:r>
              <a:rPr lang="en" altLang="ko-KR" sz="1600" spc="0" dirty="0">
                <a:solidFill>
                  <a:schemeClr val="tx1"/>
                </a:solidFill>
                <a:latin typeface="+mn-ea"/>
                <a:ea typeface="+mn-ea"/>
              </a:rPr>
              <a:t>August </a:t>
            </a:r>
            <a:r>
              <a:rPr lang="en-US" altLang="ko-KR" sz="1600" spc="0" dirty="0">
                <a:solidFill>
                  <a:schemeClr val="tx1"/>
                </a:solidFill>
                <a:latin typeface="+mn-ea"/>
                <a:ea typeface="+mn-ea"/>
              </a:rPr>
              <a:t>to </a:t>
            </a:r>
            <a:r>
              <a:rPr lang="en" altLang="ko-KR" sz="1600" spc="0" dirty="0">
                <a:solidFill>
                  <a:schemeClr val="tx1"/>
                </a:solidFill>
                <a:latin typeface="+mn-ea"/>
                <a:ea typeface="+mn-ea"/>
              </a:rPr>
              <a:t>September </a:t>
            </a:r>
            <a:r>
              <a:rPr lang="en-US" altLang="ko-KR" sz="1600" spc="0" dirty="0">
                <a:solidFill>
                  <a:schemeClr val="tx1"/>
                </a:solidFill>
                <a:latin typeface="+mn-ea"/>
                <a:ea typeface="+mn-ea"/>
              </a:rPr>
              <a:t>2019</a:t>
            </a:r>
            <a:endParaRPr lang="en" altLang="en-US" sz="1600" spc="0" dirty="0"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sz="1600" spc="0" dirty="0">
                <a:solidFill>
                  <a:schemeClr val="tx1"/>
                </a:solidFill>
                <a:latin typeface="+mn-ea"/>
                <a:ea typeface="+mn-ea"/>
              </a:rPr>
              <a:t>Executing verification </a:t>
            </a:r>
            <a:r>
              <a:rPr lang="en" altLang="ko-KR" sz="1600" spc="0" dirty="0">
                <a:solidFill>
                  <a:schemeClr val="tx1"/>
                </a:solidFill>
                <a:latin typeface="+mn-ea"/>
                <a:ea typeface="+mn-ea"/>
              </a:rPr>
              <a:t>GK2A AMV </a:t>
            </a:r>
            <a:r>
              <a:rPr lang="en-US" altLang="ko-KR" sz="1600" spc="0" dirty="0">
                <a:solidFill>
                  <a:schemeClr val="tx1"/>
                </a:solidFill>
                <a:latin typeface="+mn-ea"/>
                <a:ea typeface="+mn-ea"/>
              </a:rPr>
              <a:t>vs ASCAT SSW,</a:t>
            </a:r>
            <a:r>
              <a:rPr lang="ko-KR" altLang="en-US" sz="1600" spc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en" altLang="ko-KR" sz="1600" spc="0" dirty="0">
                <a:solidFill>
                  <a:schemeClr val="tx1"/>
                </a:solidFill>
                <a:latin typeface="+mn-ea"/>
                <a:ea typeface="+mn-ea"/>
              </a:rPr>
              <a:t>GK2A </a:t>
            </a:r>
            <a:r>
              <a:rPr lang="en-US" altLang="ko-KR" sz="1600" spc="0" dirty="0">
                <a:solidFill>
                  <a:schemeClr val="tx1"/>
                </a:solidFill>
                <a:latin typeface="+mn-ea"/>
                <a:ea typeface="+mn-ea"/>
              </a:rPr>
              <a:t>S</a:t>
            </a:r>
            <a:r>
              <a:rPr lang="en" altLang="ko-KR" sz="1600" spc="0" dirty="0">
                <a:solidFill>
                  <a:schemeClr val="tx1"/>
                </a:solidFill>
                <a:latin typeface="+mn-ea"/>
                <a:ea typeface="+mn-ea"/>
              </a:rPr>
              <a:t>SW </a:t>
            </a:r>
            <a:r>
              <a:rPr lang="en-US" altLang="ko-KR" sz="1600" spc="0" dirty="0">
                <a:solidFill>
                  <a:schemeClr val="tx1"/>
                </a:solidFill>
                <a:latin typeface="+mn-ea"/>
                <a:ea typeface="+mn-ea"/>
              </a:rPr>
              <a:t>vs ASCAT SSW in e</a:t>
            </a:r>
            <a:r>
              <a:rPr lang="en" altLang="ko-KR" sz="1600" spc="0" dirty="0">
                <a:solidFill>
                  <a:schemeClr val="tx1"/>
                </a:solidFill>
                <a:latin typeface="+mn-ea"/>
                <a:ea typeface="+mn-ea"/>
              </a:rPr>
              <a:t>ach </a:t>
            </a:r>
            <a:r>
              <a:rPr lang="en-US" altLang="ko-KR" sz="1600" spc="0" dirty="0">
                <a:solidFill>
                  <a:schemeClr val="tx1"/>
                </a:solidFill>
                <a:latin typeface="+mn-ea"/>
                <a:ea typeface="+mn-ea"/>
              </a:rPr>
              <a:t>class of </a:t>
            </a:r>
            <a:r>
              <a:rPr lang="en" altLang="ko-KR" sz="1600" spc="0" dirty="0">
                <a:solidFill>
                  <a:schemeClr val="tx1"/>
                </a:solidFill>
                <a:latin typeface="+mn-ea"/>
                <a:ea typeface="+mn-ea"/>
              </a:rPr>
              <a:t>wind speed</a:t>
            </a:r>
            <a:endParaRPr lang="en-US" altLang="ko-KR" sz="1600" spc="0" dirty="0"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" altLang="en-US" sz="1600" spc="0" dirty="0">
                <a:solidFill>
                  <a:schemeClr val="tx1"/>
                </a:solidFill>
                <a:latin typeface="+mn-ea"/>
                <a:ea typeface="+mn-ea"/>
                <a:sym typeface="Wingdings" panose="05000000000000000000" pitchFamily="2" charset="2"/>
              </a:rPr>
              <a:t>In this study, found </a:t>
            </a:r>
            <a:r>
              <a:rPr lang="en-US" altLang="en-US" sz="1600" spc="0" dirty="0">
                <a:solidFill>
                  <a:schemeClr val="tx1"/>
                </a:solidFill>
                <a:latin typeface="+mn-ea"/>
                <a:ea typeface="+mn-ea"/>
                <a:sym typeface="Wingdings" panose="05000000000000000000" pitchFamily="2" charset="2"/>
              </a:rPr>
              <a:t>that </a:t>
            </a:r>
            <a:r>
              <a:rPr lang="en" altLang="en-US" sz="1600" spc="0" dirty="0">
                <a:solidFill>
                  <a:schemeClr val="tx1"/>
                </a:solidFill>
                <a:latin typeface="+mn-ea"/>
                <a:ea typeface="+mn-ea"/>
                <a:sym typeface="Wingdings" panose="05000000000000000000" pitchFamily="2" charset="2"/>
              </a:rPr>
              <a:t>wind speed difference between </a:t>
            </a:r>
            <a:r>
              <a:rPr lang="en-US" altLang="en-US" sz="1600" spc="0" dirty="0">
                <a:solidFill>
                  <a:schemeClr val="tx1"/>
                </a:solidFill>
                <a:latin typeface="+mn-ea"/>
                <a:ea typeface="+mn-ea"/>
                <a:sym typeface="Wingdings" panose="05000000000000000000" pitchFamily="2" charset="2"/>
              </a:rPr>
              <a:t>GK2A and ASCAT SSW for winds with </a:t>
            </a:r>
            <a:r>
              <a:rPr lang="en" altLang="en-US" sz="1600" spc="0" dirty="0">
                <a:solidFill>
                  <a:schemeClr val="tx1"/>
                </a:solidFill>
                <a:latin typeface="+mn-ea"/>
                <a:ea typeface="+mn-ea"/>
                <a:sym typeface="Wingdings" panose="05000000000000000000" pitchFamily="2" charset="2"/>
              </a:rPr>
              <a:t>stronger than </a:t>
            </a:r>
            <a:r>
              <a:rPr lang="en" altLang="ko-KR" sz="1600" spc="0" dirty="0">
                <a:solidFill>
                  <a:schemeClr val="tx1"/>
                </a:solidFill>
                <a:latin typeface="+mn-ea"/>
                <a:ea typeface="+mn-ea"/>
                <a:sym typeface="Wingdings" panose="05000000000000000000" pitchFamily="2" charset="2"/>
              </a:rPr>
              <a:t>15 m/s </a:t>
            </a:r>
            <a:r>
              <a:rPr lang="en-US" altLang="ko-KR" sz="1600" spc="0" dirty="0">
                <a:solidFill>
                  <a:schemeClr val="tx1"/>
                </a:solidFill>
                <a:latin typeface="+mn-ea"/>
                <a:ea typeface="+mn-ea"/>
                <a:sym typeface="Wingdings" panose="05000000000000000000" pitchFamily="2" charset="2"/>
              </a:rPr>
              <a:t>are decreased largely compared to that of </a:t>
            </a:r>
            <a:r>
              <a:rPr lang="en-US" altLang="en-US" sz="1600" spc="0" dirty="0">
                <a:solidFill>
                  <a:schemeClr val="tx1"/>
                </a:solidFill>
                <a:latin typeface="+mn-ea"/>
                <a:ea typeface="+mn-ea"/>
                <a:sym typeface="Wingdings" panose="05000000000000000000" pitchFamily="2" charset="2"/>
              </a:rPr>
              <a:t>GK2A AMV and ASCAT SSW.</a:t>
            </a: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037160"/>
              </p:ext>
            </p:extLst>
          </p:nvPr>
        </p:nvGraphicFramePr>
        <p:xfrm>
          <a:off x="4546593" y="1724451"/>
          <a:ext cx="4231968" cy="34090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4139">
                  <a:extLst>
                    <a:ext uri="{9D8B030D-6E8A-4147-A177-3AD203B41FA5}">
                      <a16:colId xmlns:a16="http://schemas.microsoft.com/office/drawing/2014/main" val="341732207"/>
                    </a:ext>
                  </a:extLst>
                </a:gridCol>
                <a:gridCol w="690659">
                  <a:extLst>
                    <a:ext uri="{9D8B030D-6E8A-4147-A177-3AD203B41FA5}">
                      <a16:colId xmlns:a16="http://schemas.microsoft.com/office/drawing/2014/main" val="3668242544"/>
                    </a:ext>
                  </a:extLst>
                </a:gridCol>
                <a:gridCol w="616340">
                  <a:extLst>
                    <a:ext uri="{9D8B030D-6E8A-4147-A177-3AD203B41FA5}">
                      <a16:colId xmlns:a16="http://schemas.microsoft.com/office/drawing/2014/main" val="3319647637"/>
                    </a:ext>
                  </a:extLst>
                </a:gridCol>
                <a:gridCol w="693610">
                  <a:extLst>
                    <a:ext uri="{9D8B030D-6E8A-4147-A177-3AD203B41FA5}">
                      <a16:colId xmlns:a16="http://schemas.microsoft.com/office/drawing/2014/main" val="860449773"/>
                    </a:ext>
                  </a:extLst>
                </a:gridCol>
                <a:gridCol w="693610">
                  <a:extLst>
                    <a:ext uri="{9D8B030D-6E8A-4147-A177-3AD203B41FA5}">
                      <a16:colId xmlns:a16="http://schemas.microsoft.com/office/drawing/2014/main" val="1263829315"/>
                    </a:ext>
                  </a:extLst>
                </a:gridCol>
                <a:gridCol w="693610">
                  <a:extLst>
                    <a:ext uri="{9D8B030D-6E8A-4147-A177-3AD203B41FA5}">
                      <a16:colId xmlns:a16="http://schemas.microsoft.com/office/drawing/2014/main" val="261015273"/>
                    </a:ext>
                  </a:extLst>
                </a:gridCol>
              </a:tblGrid>
              <a:tr h="680854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/>
                        <a:t>Wind </a:t>
                      </a:r>
                      <a:r>
                        <a:rPr lang="en" altLang="ko-KR" sz="1200" b="1" dirty="0"/>
                        <a:t>speed (m/s)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" altLang="ko-KR" sz="1200" b="1" dirty="0"/>
                        <a:t>N</a:t>
                      </a:r>
                      <a:r>
                        <a:rPr lang="en-US" altLang="ko-KR" sz="1200" b="1" dirty="0"/>
                        <a:t>um.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" altLang="ko-KR" sz="1200" b="1" dirty="0"/>
                        <a:t>GK2A</a:t>
                      </a:r>
                      <a:r>
                        <a:rPr lang="en" altLang="ko-KR" sz="1200" b="1" baseline="0" dirty="0"/>
                        <a:t> </a:t>
                      </a:r>
                      <a:br>
                        <a:rPr lang="en-US" altLang="ko-KR" sz="1200" b="1" baseline="0" dirty="0"/>
                      </a:br>
                      <a:r>
                        <a:rPr lang="en" altLang="ko-KR" sz="1200" b="1" dirty="0"/>
                        <a:t>AMV </a:t>
                      </a:r>
                      <a:r>
                        <a:rPr lang="en-US" altLang="ko-KR" sz="1200" b="1" dirty="0"/>
                        <a:t>vs ASCAT SSW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" altLang="ko-KR" sz="1200" b="1" dirty="0">
                          <a:solidFill>
                            <a:srgbClr val="0000FF"/>
                          </a:solidFill>
                        </a:rPr>
                        <a:t>GK2A</a:t>
                      </a:r>
                    </a:p>
                    <a:p>
                      <a:pPr algn="ctr" latinLnBrk="1"/>
                      <a:r>
                        <a:rPr lang="en" altLang="ko-KR" sz="1200" b="1" baseline="0" dirty="0">
                          <a:solidFill>
                            <a:srgbClr val="0000FF"/>
                          </a:solidFill>
                        </a:rPr>
                        <a:t>SSW </a:t>
                      </a:r>
                      <a:r>
                        <a:rPr lang="en-US" altLang="ko-KR" sz="1200" b="1" dirty="0">
                          <a:solidFill>
                            <a:srgbClr val="0000FF"/>
                          </a:solidFill>
                        </a:rPr>
                        <a:t>vs ASCAT SSW</a:t>
                      </a:r>
                      <a:endParaRPr lang="ko-KR" altLang="en-US" sz="1200" b="1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1132675"/>
                  </a:ext>
                </a:extLst>
              </a:tr>
              <a:tr h="38974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b="1" dirty="0"/>
                        <a:t>Bias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b="1" dirty="0"/>
                        <a:t>RMSE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b="1" dirty="0">
                          <a:solidFill>
                            <a:srgbClr val="0000FF"/>
                          </a:solidFill>
                        </a:rPr>
                        <a:t>Bias</a:t>
                      </a:r>
                      <a:endParaRPr lang="ko-KR" altLang="en-US" sz="1200" b="1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b="1" dirty="0">
                          <a:solidFill>
                            <a:srgbClr val="0000FF"/>
                          </a:solidFill>
                        </a:rPr>
                        <a:t>RMSE</a:t>
                      </a:r>
                      <a:endParaRPr lang="ko-KR" altLang="en-US" sz="1200" b="1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546038"/>
                  </a:ext>
                </a:extLst>
              </a:tr>
              <a:tr h="389749"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dirty="0"/>
                        <a:t>0 ~ 5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dirty="0"/>
                        <a:t>23542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dirty="0">
                          <a:latin typeface="+mn-ea"/>
                          <a:ea typeface="+mn-ea"/>
                        </a:rPr>
                        <a:t>-0.41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dirty="0">
                          <a:latin typeface="+mn-ea"/>
                          <a:ea typeface="+mn-ea"/>
                        </a:rPr>
                        <a:t>1.53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-0.34</a:t>
                      </a:r>
                      <a:endParaRPr lang="ko-KR" altLang="en-US" sz="1200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1.51</a:t>
                      </a:r>
                      <a:endParaRPr lang="ko-KR" altLang="en-US" sz="1200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3622923"/>
                  </a:ext>
                </a:extLst>
              </a:tr>
              <a:tr h="389749"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dirty="0"/>
                        <a:t>5 ~10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dirty="0"/>
                        <a:t>84506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dirty="0">
                          <a:latin typeface="+mn-ea"/>
                          <a:ea typeface="+mn-ea"/>
                        </a:rPr>
                        <a:t>0.75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dirty="0">
                          <a:latin typeface="+mn-ea"/>
                          <a:ea typeface="+mn-ea"/>
                        </a:rPr>
                        <a:t>1.87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en-US" sz="120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" altLang="ko-KR" sz="120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0.11</a:t>
                      </a:r>
                      <a:endParaRPr lang="ko-KR" altLang="en-US" sz="1200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en-US" sz="120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" altLang="ko-KR" sz="120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1.63</a:t>
                      </a:r>
                      <a:endParaRPr lang="ko-KR" altLang="en-US" sz="1200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334462"/>
                  </a:ext>
                </a:extLst>
              </a:tr>
              <a:tr h="389749"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dirty="0"/>
                        <a:t>10 ~ 15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dirty="0"/>
                        <a:t>53615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dirty="0">
                          <a:latin typeface="+mn-ea"/>
                          <a:ea typeface="+mn-ea"/>
                        </a:rPr>
                        <a:t>2.70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dirty="0">
                          <a:latin typeface="+mn-ea"/>
                          <a:ea typeface="+mn-ea"/>
                        </a:rPr>
                        <a:t>3.37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0.45</a:t>
                      </a:r>
                      <a:endParaRPr lang="ko-KR" altLang="en-US" sz="1200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1.98</a:t>
                      </a:r>
                      <a:endParaRPr lang="ko-KR" altLang="en-US" sz="1200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9345977"/>
                  </a:ext>
                </a:extLst>
              </a:tr>
              <a:tr h="389749"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dirty="0"/>
                        <a:t>15 ~ 20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dirty="0"/>
                        <a:t>20178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en-US" sz="120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en" altLang="ko-KR" sz="1200" dirty="0">
                          <a:latin typeface="+mn-ea"/>
                          <a:ea typeface="+mn-ea"/>
                        </a:rPr>
                        <a:t>5.14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dirty="0">
                          <a:latin typeface="+mn-ea"/>
                          <a:ea typeface="+mn-ea"/>
                        </a:rPr>
                        <a:t>5.68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0.61</a:t>
                      </a:r>
                      <a:endParaRPr lang="ko-KR" altLang="en-US" sz="1200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2.27</a:t>
                      </a:r>
                      <a:endParaRPr lang="ko-KR" altLang="en-US" sz="1200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619239"/>
                  </a:ext>
                </a:extLst>
              </a:tr>
              <a:tr h="389749"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dirty="0"/>
                        <a:t>20 ~ 25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dirty="0"/>
                        <a:t>2977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dirty="0">
                          <a:latin typeface="+mn-ea"/>
                          <a:ea typeface="+mn-ea"/>
                        </a:rPr>
                        <a:t>8.27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dirty="0">
                          <a:latin typeface="+mn-ea"/>
                          <a:ea typeface="+mn-ea"/>
                        </a:rPr>
                        <a:t>8.70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1.04</a:t>
                      </a:r>
                      <a:endParaRPr lang="ko-KR" altLang="en-US" sz="1200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2.84</a:t>
                      </a:r>
                      <a:endParaRPr lang="ko-KR" altLang="en-US" sz="1200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9794550"/>
                  </a:ext>
                </a:extLst>
              </a:tr>
              <a:tr h="389749"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dirty="0"/>
                        <a:t>25 ~ 30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dirty="0"/>
                        <a:t>225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dirty="0">
                          <a:latin typeface="+mn-ea"/>
                          <a:ea typeface="+mn-ea"/>
                        </a:rPr>
                        <a:t>10.74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dirty="0">
                          <a:latin typeface="+mn-ea"/>
                          <a:ea typeface="+mn-ea"/>
                        </a:rPr>
                        <a:t>10.91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0.24</a:t>
                      </a:r>
                      <a:endParaRPr lang="ko-KR" altLang="en-US" sz="1200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" altLang="ko-KR" sz="120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1.74</a:t>
                      </a:r>
                      <a:endParaRPr lang="ko-KR" altLang="en-US" sz="1200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578959"/>
                  </a:ext>
                </a:extLst>
              </a:tr>
            </a:tbl>
          </a:graphicData>
        </a:graphic>
      </p:graphicFrame>
      <p:grpSp>
        <p:nvGrpSpPr>
          <p:cNvPr id="4" name="그룹 3">
            <a:extLst>
              <a:ext uri="{FF2B5EF4-FFF2-40B4-BE49-F238E27FC236}">
                <a16:creationId xmlns:a16="http://schemas.microsoft.com/office/drawing/2014/main" id="{73C6E3FD-FD15-4D90-94F8-821B45EBBD45}"/>
              </a:ext>
            </a:extLst>
          </p:cNvPr>
          <p:cNvGrpSpPr/>
          <p:nvPr/>
        </p:nvGrpSpPr>
        <p:grpSpPr>
          <a:xfrm>
            <a:off x="21896" y="1076056"/>
            <a:ext cx="3777072" cy="360040"/>
            <a:chOff x="21896" y="1076056"/>
            <a:chExt cx="3777072" cy="360040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54552" y="1076056"/>
              <a:ext cx="3744416" cy="36004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5">
                    <a:shade val="30000"/>
                    <a:satMod val="115000"/>
                  </a:schemeClr>
                </a:gs>
                <a:gs pos="50000">
                  <a:schemeClr val="accent5">
                    <a:shade val="67500"/>
                    <a:satMod val="115000"/>
                  </a:schemeClr>
                </a:gs>
                <a:gs pos="100000">
                  <a:schemeClr val="accent5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21896" y="1076056"/>
              <a:ext cx="360040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303232" y="1076056"/>
              <a:ext cx="54000" cy="3600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231224" y="1076056"/>
              <a:ext cx="54000" cy="36004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151052" y="1076056"/>
              <a:ext cx="54000" cy="36004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텍스트 개체 틀 3"/>
            <p:cNvSpPr txBox="1">
              <a:spLocks/>
            </p:cNvSpPr>
            <p:nvPr/>
          </p:nvSpPr>
          <p:spPr>
            <a:xfrm>
              <a:off x="414592" y="1124744"/>
              <a:ext cx="3240360" cy="27053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1" hangingPunct="1">
                <a:spcBef>
                  <a:spcPct val="20000"/>
                </a:spcBef>
                <a:buFontTx/>
                <a:buNone/>
                <a:defRPr lang="ko-KR" altLang="en-US" sz="1800" b="1" kern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" altLang="en-US" sz="1600" spc="0" dirty="0">
                  <a:solidFill>
                    <a:schemeClr val="bg1"/>
                  </a:solidFill>
                </a:rPr>
                <a:t>Algorithm verification result(2)</a:t>
              </a:r>
            </a:p>
          </p:txBody>
        </p: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C3F647A2-22E6-43A9-BC50-39727AE76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926" y="3861048"/>
            <a:ext cx="4464496" cy="13787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FBBB7C-D311-4028-9C00-A2EFB2A975F9}"/>
              </a:ext>
            </a:extLst>
          </p:cNvPr>
          <p:cNvSpPr txBox="1"/>
          <p:nvPr/>
        </p:nvSpPr>
        <p:spPr>
          <a:xfrm>
            <a:off x="205052" y="5339170"/>
            <a:ext cx="4211874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ym typeface="Wingdings" panose="05000000000000000000" pitchFamily="2" charset="2"/>
              </a:rPr>
              <a:t>☞ For strong tropical cyclones (&gt; 15 m/s), GK2A SSW data is more useful to analyze storms.    </a:t>
            </a:r>
            <a:endParaRPr lang="en-US" altLang="ko-KR" sz="1600" dirty="0"/>
          </a:p>
        </p:txBody>
      </p:sp>
    </p:spTree>
    <p:extLst>
      <p:ext uri="{BB962C8B-B14F-4D97-AF65-F5344CB8AC3E}">
        <p14:creationId xmlns:p14="http://schemas.microsoft.com/office/powerpoint/2010/main" val="330902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3718</TotalTime>
  <Words>1715</Words>
  <Application>Microsoft Office PowerPoint</Application>
  <PresentationFormat>화면 슬라이드 쇼(4:3)</PresentationFormat>
  <Paragraphs>327</Paragraphs>
  <Slides>19</Slides>
  <Notes>19</Notes>
  <HiddenSlides>0</HiddenSlides>
  <MMClips>1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32" baseType="lpstr">
      <vt:lpstr>Arial Unicode MS</vt:lpstr>
      <vt:lpstr>SimSun</vt:lpstr>
      <vt:lpstr>굴림</vt:lpstr>
      <vt:lpstr>나눔스퀘어 네오 OTF Bold</vt:lpstr>
      <vt:lpstr>나눔스퀘어 네오 OTF Light</vt:lpstr>
      <vt:lpstr>나눔스퀘어 네오 OTF Regular</vt:lpstr>
      <vt:lpstr>맑은 고딕</vt:lpstr>
      <vt:lpstr>Arial</vt:lpstr>
      <vt:lpstr>Calibri</vt:lpstr>
      <vt:lpstr>Cambria Math</vt:lpstr>
      <vt:lpstr>Times New Roman</vt:lpstr>
      <vt:lpstr>Wingdings</vt:lpstr>
      <vt:lpstr>Office 테마</vt:lpstr>
      <vt:lpstr>A Study of Typhoon Analysis using Wind Data of GK2A Satellite</vt:lpstr>
      <vt:lpstr>Why we need satellite observation? </vt:lpstr>
      <vt:lpstr>Why to estimate sea surface winds from satellites?</vt:lpstr>
      <vt:lpstr>Data used to estimate and validate SSWs</vt:lpstr>
      <vt:lpstr>Input Data: GK2A observation</vt:lpstr>
      <vt:lpstr>Processing to estimate GK2A SSWs</vt:lpstr>
      <vt:lpstr>Method used to estimate GK2A SSWs</vt:lpstr>
      <vt:lpstr>Verification of results</vt:lpstr>
      <vt:lpstr>Verification of results</vt:lpstr>
      <vt:lpstr>Verification of results</vt:lpstr>
      <vt:lpstr>Results: case study</vt:lpstr>
      <vt:lpstr>Results: case study</vt:lpstr>
      <vt:lpstr>Results: case study</vt:lpstr>
      <vt:lpstr>Validation of GK2A ASWind accuracy</vt:lpstr>
      <vt:lpstr>Results: case study</vt:lpstr>
      <vt:lpstr>Validation of GK2A ASWind accuracy</vt:lpstr>
      <vt:lpstr>Conclusion and summary</vt:lpstr>
      <vt:lpstr>references</vt:lpstr>
      <vt:lpstr>Thank you for  your attention!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Tae-Hyeong OH</dc:creator>
  <cp:lastModifiedBy>user</cp:lastModifiedBy>
  <cp:revision>613</cp:revision>
  <dcterms:created xsi:type="dcterms:W3CDTF">2018-07-25T01:41:35Z</dcterms:created>
  <dcterms:modified xsi:type="dcterms:W3CDTF">2023-11-24T05:50:06Z</dcterms:modified>
  <cp:version/>
</cp:coreProperties>
</file>